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6" r:id="rId2"/>
    <p:sldId id="256" r:id="rId3"/>
    <p:sldId id="257" r:id="rId4"/>
    <p:sldId id="258" r:id="rId5"/>
    <p:sldId id="264" r:id="rId6"/>
    <p:sldId id="259" r:id="rId7"/>
    <p:sldId id="265" r:id="rId8"/>
    <p:sldId id="260" r:id="rId9"/>
    <p:sldId id="261" r:id="rId1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3F542C-FF0D-48D8-BA4D-4BBC423EB689}" v="1" dt="2026-05-19T10:23:38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53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Skaale" userId="667eabe8a6ae019b" providerId="LiveId" clId="{89A78486-67B8-4DB5-B5D3-1AC4FDBA9E08}"/>
    <pc:docChg chg="addSld delSld modSld">
      <pc:chgData name="Maria Skaale" userId="667eabe8a6ae019b" providerId="LiveId" clId="{89A78486-67B8-4DB5-B5D3-1AC4FDBA9E08}" dt="2026-05-19T10:23:38.808" v="2"/>
      <pc:docMkLst>
        <pc:docMk/>
      </pc:docMkLst>
      <pc:sldChg chg="del">
        <pc:chgData name="Maria Skaale" userId="667eabe8a6ae019b" providerId="LiveId" clId="{89A78486-67B8-4DB5-B5D3-1AC4FDBA9E08}" dt="2026-05-19T10:23:15.202" v="0" actId="47"/>
        <pc:sldMkLst>
          <pc:docMk/>
          <pc:sldMk cId="0" sldId="262"/>
        </pc:sldMkLst>
      </pc:sldChg>
      <pc:sldChg chg="del">
        <pc:chgData name="Maria Skaale" userId="667eabe8a6ae019b" providerId="LiveId" clId="{89A78486-67B8-4DB5-B5D3-1AC4FDBA9E08}" dt="2026-05-19T10:23:18.644" v="1" actId="47"/>
        <pc:sldMkLst>
          <pc:docMk/>
          <pc:sldMk cId="0" sldId="263"/>
        </pc:sldMkLst>
      </pc:sldChg>
      <pc:sldChg chg="add setBg">
        <pc:chgData name="Maria Skaale" userId="667eabe8a6ae019b" providerId="LiveId" clId="{89A78486-67B8-4DB5-B5D3-1AC4FDBA9E08}" dt="2026-05-19T10:23:38.808" v="2"/>
        <pc:sldMkLst>
          <pc:docMk/>
          <pc:sldMk cId="0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79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404943-47ED-CCCC-0FF8-6D06BCAE2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4788" y="5980545"/>
            <a:ext cx="1724891" cy="114992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0" y="0"/>
            <a:ext cx="12192000" cy="97536"/>
          </a:xfrm>
          <a:prstGeom prst="rect">
            <a:avLst/>
          </a:prstGeom>
          <a:solidFill>
            <a:srgbClr val="CE3D7A"/>
          </a:solidFill>
          <a:ln/>
        </p:spPr>
        <p:txBody>
          <a:bodyPr/>
          <a:lstStyle/>
          <a:p>
            <a:endParaRPr lang="en-DK" sz="2400"/>
          </a:p>
        </p:txBody>
      </p:sp>
      <p:sp>
        <p:nvSpPr>
          <p:cNvPr id="7" name="Shape 4"/>
          <p:cNvSpPr/>
          <p:nvPr/>
        </p:nvSpPr>
        <p:spPr>
          <a:xfrm>
            <a:off x="975360" y="3840480"/>
            <a:ext cx="1828800" cy="60960"/>
          </a:xfrm>
          <a:prstGeom prst="rect">
            <a:avLst/>
          </a:prstGeom>
          <a:solidFill>
            <a:srgbClr val="CE3D7A"/>
          </a:solidFill>
          <a:ln/>
        </p:spPr>
        <p:txBody>
          <a:bodyPr/>
          <a:lstStyle/>
          <a:p>
            <a:endParaRPr lang="en-DK" sz="2400"/>
          </a:p>
        </p:txBody>
      </p:sp>
      <p:sp>
        <p:nvSpPr>
          <p:cNvPr id="8" name="Text 5"/>
          <p:cNvSpPr/>
          <p:nvPr/>
        </p:nvSpPr>
        <p:spPr>
          <a:xfrm>
            <a:off x="975360" y="4145280"/>
            <a:ext cx="6096000" cy="975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da-DK" sz="2133" i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 driver digital transformation</a:t>
            </a:r>
            <a:endParaRPr lang="da-DK" sz="2133"/>
          </a:p>
          <a:p>
            <a:pPr>
              <a:lnSpc>
                <a:spcPct val="130000"/>
              </a:lnSpc>
            </a:pPr>
            <a:r>
              <a:rPr lang="da-DK" sz="2133" i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operationel excellence</a:t>
            </a:r>
            <a:endParaRPr lang="da-DK" sz="2133"/>
          </a:p>
        </p:txBody>
      </p:sp>
      <p:sp>
        <p:nvSpPr>
          <p:cNvPr id="9" name="Text 6"/>
          <p:cNvSpPr/>
          <p:nvPr/>
        </p:nvSpPr>
        <p:spPr>
          <a:xfrm>
            <a:off x="975360" y="5974080"/>
            <a:ext cx="487680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da-DK" sz="1733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www.caap3.dk</a:t>
            </a:r>
            <a:endParaRPr lang="da-DK" sz="1733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C6675DC-CBE1-592B-FE7E-9973339D5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664"/>
            <a:ext cx="7285464" cy="48569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009CA6"/>
          </a:solidFill>
          <a:ln w="12700">
            <a:solidFill>
              <a:srgbClr val="009CA6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" name="Text 3"/>
          <p:cNvSpPr/>
          <p:nvPr/>
        </p:nvSpPr>
        <p:spPr>
          <a:xfrm>
            <a:off x="640080" y="731520"/>
            <a:ext cx="6126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071F4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Proces-template</a:t>
            </a:r>
            <a:endParaRPr lang="en-US" sz="3800" dirty="0"/>
          </a:p>
        </p:txBody>
      </p:sp>
      <p:sp>
        <p:nvSpPr>
          <p:cNvPr id="6" name="Text 4"/>
          <p:cNvSpPr/>
          <p:nvPr/>
        </p:nvSpPr>
        <p:spPr>
          <a:xfrm>
            <a:off x="658368" y="1325880"/>
            <a:ext cx="6583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0D1B2A"/>
                </a:solidFill>
              </a:rPr>
              <a:t>Fra nuværende arbejdsgang til fremtidig proces, systemkrav og målbar effekt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658368" y="1783080"/>
            <a:ext cx="1828800" cy="0"/>
          </a:xfrm>
          <a:prstGeom prst="line">
            <a:avLst/>
          </a:prstGeom>
          <a:noFill/>
          <a:ln w="50800">
            <a:solidFill>
              <a:srgbClr val="C2187B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8" name="Shape 6"/>
          <p:cNvSpPr/>
          <p:nvPr/>
        </p:nvSpPr>
        <p:spPr>
          <a:xfrm>
            <a:off x="2633472" y="1783080"/>
            <a:ext cx="1325880" cy="0"/>
          </a:xfrm>
          <a:prstGeom prst="line">
            <a:avLst/>
          </a:prstGeom>
          <a:noFill/>
          <a:ln w="50800">
            <a:solidFill>
              <a:srgbClr val="009CA6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9" name="Shape 7"/>
          <p:cNvSpPr/>
          <p:nvPr/>
        </p:nvSpPr>
        <p:spPr>
          <a:xfrm>
            <a:off x="685800" y="2423160"/>
            <a:ext cx="1920240" cy="960120"/>
          </a:xfrm>
          <a:prstGeom prst="roundRect">
            <a:avLst>
              <a:gd name="adj" fmla="val 11429"/>
            </a:avLst>
          </a:prstGeom>
          <a:solidFill>
            <a:srgbClr val="009CA6"/>
          </a:solidFill>
          <a:ln w="12700">
            <a:solidFill>
              <a:srgbClr val="009CA6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0" name="Text 8"/>
          <p:cNvSpPr/>
          <p:nvPr/>
        </p:nvSpPr>
        <p:spPr>
          <a:xfrm>
            <a:off x="804672" y="2587752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</a:rPr>
              <a:t>01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1280160" y="2578608"/>
            <a:ext cx="10972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</a:rPr>
              <a:t>Procesoverblik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2697480" y="2898648"/>
            <a:ext cx="256032" cy="0"/>
          </a:xfrm>
          <a:prstGeom prst="line">
            <a:avLst/>
          </a:prstGeom>
          <a:noFill/>
          <a:ln w="25400">
            <a:solidFill>
              <a:srgbClr val="D8DEE8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DK"/>
          </a:p>
        </p:txBody>
      </p:sp>
      <p:sp>
        <p:nvSpPr>
          <p:cNvPr id="13" name="Shape 11"/>
          <p:cNvSpPr/>
          <p:nvPr/>
        </p:nvSpPr>
        <p:spPr>
          <a:xfrm>
            <a:off x="2834640" y="2423160"/>
            <a:ext cx="1920240" cy="960120"/>
          </a:xfrm>
          <a:prstGeom prst="roundRect">
            <a:avLst>
              <a:gd name="adj" fmla="val 11429"/>
            </a:avLst>
          </a:prstGeom>
          <a:solidFill>
            <a:srgbClr val="614C93"/>
          </a:solidFill>
          <a:ln w="12700">
            <a:solidFill>
              <a:srgbClr val="614C93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4" name="Text 12"/>
          <p:cNvSpPr/>
          <p:nvPr/>
        </p:nvSpPr>
        <p:spPr>
          <a:xfrm>
            <a:off x="2953512" y="2587752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</a:rPr>
              <a:t>02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3429000" y="2578608"/>
            <a:ext cx="10972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</a:rPr>
              <a:t>As-Is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4846320" y="2898648"/>
            <a:ext cx="256032" cy="0"/>
          </a:xfrm>
          <a:prstGeom prst="line">
            <a:avLst/>
          </a:prstGeom>
          <a:noFill/>
          <a:ln w="25400">
            <a:solidFill>
              <a:srgbClr val="D8DEE8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DK"/>
          </a:p>
        </p:txBody>
      </p:sp>
      <p:sp>
        <p:nvSpPr>
          <p:cNvPr id="17" name="Shape 15"/>
          <p:cNvSpPr/>
          <p:nvPr/>
        </p:nvSpPr>
        <p:spPr>
          <a:xfrm>
            <a:off x="4983480" y="2423160"/>
            <a:ext cx="1920240" cy="960120"/>
          </a:xfrm>
          <a:prstGeom prst="roundRect">
            <a:avLst>
              <a:gd name="adj" fmla="val 11429"/>
            </a:avLst>
          </a:prstGeom>
          <a:solidFill>
            <a:srgbClr val="C2187B"/>
          </a:solidFill>
          <a:ln w="12700">
            <a:solidFill>
              <a:srgbClr val="C2187B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8" name="Text 16"/>
          <p:cNvSpPr/>
          <p:nvPr/>
        </p:nvSpPr>
        <p:spPr>
          <a:xfrm>
            <a:off x="5102352" y="2587752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</a:rPr>
              <a:t>03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5577840" y="2578608"/>
            <a:ext cx="10972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</a:rPr>
              <a:t>To-Be</a:t>
            </a:r>
            <a:endParaRPr lang="en-US" sz="1300" dirty="0"/>
          </a:p>
        </p:txBody>
      </p:sp>
      <p:sp>
        <p:nvSpPr>
          <p:cNvPr id="20" name="Shape 18"/>
          <p:cNvSpPr/>
          <p:nvPr/>
        </p:nvSpPr>
        <p:spPr>
          <a:xfrm>
            <a:off x="6995160" y="2898648"/>
            <a:ext cx="256032" cy="0"/>
          </a:xfrm>
          <a:prstGeom prst="line">
            <a:avLst/>
          </a:prstGeom>
          <a:noFill/>
          <a:ln w="25400">
            <a:solidFill>
              <a:srgbClr val="D8DEE8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DK"/>
          </a:p>
        </p:txBody>
      </p:sp>
      <p:sp>
        <p:nvSpPr>
          <p:cNvPr id="21" name="Shape 19"/>
          <p:cNvSpPr/>
          <p:nvPr/>
        </p:nvSpPr>
        <p:spPr>
          <a:xfrm>
            <a:off x="7132320" y="2423160"/>
            <a:ext cx="1920240" cy="960120"/>
          </a:xfrm>
          <a:prstGeom prst="roundRect">
            <a:avLst>
              <a:gd name="adj" fmla="val 11429"/>
            </a:avLst>
          </a:prstGeom>
          <a:solidFill>
            <a:srgbClr val="071F49"/>
          </a:solidFill>
          <a:ln w="12700">
            <a:solidFill>
              <a:srgbClr val="071F49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22" name="Text 20"/>
          <p:cNvSpPr/>
          <p:nvPr/>
        </p:nvSpPr>
        <p:spPr>
          <a:xfrm>
            <a:off x="7251192" y="2587752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</a:rPr>
              <a:t>04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7726680" y="2578608"/>
            <a:ext cx="10972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</a:rPr>
              <a:t>Krav &amp; KPI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713232" y="3886200"/>
            <a:ext cx="6309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1B2A"/>
                </a:solidFill>
              </a:rPr>
              <a:t>Brug decket som workshop-skabelon, dokumentation eller beslutningsgrundlag i system- og procesprojekter.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9281160" y="685800"/>
            <a:ext cx="2514600" cy="4206240"/>
          </a:xfrm>
          <a:prstGeom prst="roundRect">
            <a:avLst>
              <a:gd name="adj" fmla="val 8000"/>
            </a:avLst>
          </a:prstGeom>
          <a:solidFill>
            <a:srgbClr val="E8F7F8"/>
          </a:solidFill>
          <a:ln w="15240">
            <a:solidFill>
              <a:srgbClr val="009CA6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26" name="Text 24"/>
          <p:cNvSpPr/>
          <p:nvPr/>
        </p:nvSpPr>
        <p:spPr>
          <a:xfrm>
            <a:off x="9464040" y="987552"/>
            <a:ext cx="2103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071F49"/>
                </a:solidFill>
              </a:rPr>
              <a:t>Output</a:t>
            </a:r>
            <a:endParaRPr lang="en-US" sz="1900" dirty="0"/>
          </a:p>
        </p:txBody>
      </p:sp>
      <p:sp>
        <p:nvSpPr>
          <p:cNvPr id="27" name="Text 25"/>
          <p:cNvSpPr/>
          <p:nvPr/>
        </p:nvSpPr>
        <p:spPr>
          <a:xfrm>
            <a:off x="9464040" y="1600200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09CA6"/>
                </a:solidFill>
              </a:rPr>
              <a:t>✓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9765792" y="1627632"/>
            <a:ext cx="1645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0D1B2A"/>
                </a:solidFill>
              </a:rPr>
              <a:t>Klar procesafgrænsning</a:t>
            </a:r>
            <a:endParaRPr lang="en-US" sz="1150" dirty="0"/>
          </a:p>
        </p:txBody>
      </p:sp>
      <p:sp>
        <p:nvSpPr>
          <p:cNvPr id="29" name="Text 27"/>
          <p:cNvSpPr/>
          <p:nvPr/>
        </p:nvSpPr>
        <p:spPr>
          <a:xfrm>
            <a:off x="9464040" y="2103120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09CA6"/>
                </a:solidFill>
              </a:rPr>
              <a:t>✓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9765792" y="2130552"/>
            <a:ext cx="1645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0D1B2A"/>
                </a:solidFill>
              </a:rPr>
              <a:t>Synlige pain points</a:t>
            </a:r>
            <a:endParaRPr lang="en-US" sz="1150" dirty="0"/>
          </a:p>
        </p:txBody>
      </p:sp>
      <p:sp>
        <p:nvSpPr>
          <p:cNvPr id="31" name="Text 29"/>
          <p:cNvSpPr/>
          <p:nvPr/>
        </p:nvSpPr>
        <p:spPr>
          <a:xfrm>
            <a:off x="9464040" y="2606040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09CA6"/>
                </a:solidFill>
              </a:rPr>
              <a:t>✓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9765792" y="2633472"/>
            <a:ext cx="1645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0D1B2A"/>
                </a:solidFill>
              </a:rPr>
              <a:t>Fremtidig arbejdsgang</a:t>
            </a:r>
            <a:endParaRPr lang="en-US" sz="1150" dirty="0"/>
          </a:p>
        </p:txBody>
      </p:sp>
      <p:sp>
        <p:nvSpPr>
          <p:cNvPr id="33" name="Text 31"/>
          <p:cNvSpPr/>
          <p:nvPr/>
        </p:nvSpPr>
        <p:spPr>
          <a:xfrm>
            <a:off x="9464040" y="3108960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09CA6"/>
                </a:solidFill>
              </a:rPr>
              <a:t>✓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9765792" y="3136392"/>
            <a:ext cx="1645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0D1B2A"/>
                </a:solidFill>
              </a:rPr>
              <a:t>Systemkrav og prioritet</a:t>
            </a:r>
            <a:endParaRPr lang="en-US" sz="1150" dirty="0"/>
          </a:p>
        </p:txBody>
      </p:sp>
      <p:sp>
        <p:nvSpPr>
          <p:cNvPr id="35" name="Text 33"/>
          <p:cNvSpPr/>
          <p:nvPr/>
        </p:nvSpPr>
        <p:spPr>
          <a:xfrm>
            <a:off x="9464040" y="3611880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09CA6"/>
                </a:solidFill>
              </a:rPr>
              <a:t>✓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9765792" y="3639312"/>
            <a:ext cx="1645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0D1B2A"/>
                </a:solidFill>
              </a:rPr>
              <a:t>Effektmål og risikohåndtering</a:t>
            </a:r>
            <a:endParaRPr lang="en-US" sz="11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009CA6"/>
          </a:solidFill>
          <a:ln w="12700">
            <a:solidFill>
              <a:srgbClr val="009CA6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" name="Text 3"/>
          <p:cNvSpPr/>
          <p:nvPr/>
        </p:nvSpPr>
        <p:spPr>
          <a:xfrm>
            <a:off x="502920" y="411480"/>
            <a:ext cx="8046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71F4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1. Procesoverblik</a:t>
            </a:r>
            <a:endParaRPr lang="en-US" sz="2700" dirty="0"/>
          </a:p>
        </p:txBody>
      </p:sp>
      <p:sp>
        <p:nvSpPr>
          <p:cNvPr id="6" name="Text 4"/>
          <p:cNvSpPr/>
          <p:nvPr/>
        </p:nvSpPr>
        <p:spPr>
          <a:xfrm>
            <a:off x="521208" y="868680"/>
            <a:ext cx="896112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0D1B2A"/>
                </a:solidFill>
              </a:rPr>
              <a:t>Afgræns processen, formålet og de vigtigste roller før I går i detaljer.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30352" y="1243584"/>
            <a:ext cx="1325880" cy="0"/>
          </a:xfrm>
          <a:prstGeom prst="line">
            <a:avLst/>
          </a:prstGeom>
          <a:noFill/>
          <a:ln w="38100">
            <a:solidFill>
              <a:srgbClr val="C2187B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8" name="Shape 6"/>
          <p:cNvSpPr/>
          <p:nvPr/>
        </p:nvSpPr>
        <p:spPr>
          <a:xfrm>
            <a:off x="1920240" y="1243584"/>
            <a:ext cx="914400" cy="0"/>
          </a:xfrm>
          <a:prstGeom prst="line">
            <a:avLst/>
          </a:prstGeom>
          <a:noFill/>
          <a:ln w="38100">
            <a:solidFill>
              <a:srgbClr val="009CA6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9" name="Shape 7"/>
          <p:cNvSpPr/>
          <p:nvPr/>
        </p:nvSpPr>
        <p:spPr>
          <a:xfrm>
            <a:off x="548640" y="1600200"/>
            <a:ext cx="2240280" cy="3794760"/>
          </a:xfrm>
          <a:prstGeom prst="roundRect">
            <a:avLst>
              <a:gd name="adj" fmla="val 4898"/>
            </a:avLst>
          </a:prstGeom>
          <a:solidFill>
            <a:srgbClr val="E8F7F8"/>
          </a:solidFill>
          <a:ln w="1270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0" name="Shape 8"/>
          <p:cNvSpPr/>
          <p:nvPr/>
        </p:nvSpPr>
        <p:spPr>
          <a:xfrm>
            <a:off x="548640" y="1600200"/>
            <a:ext cx="2240280" cy="411480"/>
          </a:xfrm>
          <a:prstGeom prst="roundRect">
            <a:avLst>
              <a:gd name="adj" fmla="val 26667"/>
            </a:avLst>
          </a:prstGeom>
          <a:solidFill>
            <a:srgbClr val="009CA6"/>
          </a:solidFill>
          <a:ln w="12700">
            <a:solidFill>
              <a:srgbClr val="009CA6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1" name="Text 9"/>
          <p:cNvSpPr/>
          <p:nvPr/>
        </p:nvSpPr>
        <p:spPr>
          <a:xfrm>
            <a:off x="694944" y="1709928"/>
            <a:ext cx="194767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</a:rPr>
              <a:t>Procesnavn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749808" y="2258568"/>
            <a:ext cx="137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9CA6"/>
                </a:solidFill>
              </a:rPr>
              <a:t>•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932688" y="2258568"/>
            <a:ext cx="167335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0D1B2A"/>
                </a:solidFill>
              </a:rPr>
              <a:t>Hvilken proces beskrives?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749808" y="2587752"/>
            <a:ext cx="137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9CA6"/>
                </a:solidFill>
              </a:rPr>
              <a:t>•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932688" y="2587752"/>
            <a:ext cx="167335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0D1B2A"/>
                </a:solidFill>
              </a:rPr>
              <a:t>Eksempel: Ordrehåndtering, fakturering, indkøbsgodkendelse.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2971800" y="1600200"/>
            <a:ext cx="2240280" cy="3794760"/>
          </a:xfrm>
          <a:prstGeom prst="roundRect">
            <a:avLst>
              <a:gd name="adj" fmla="val 4898"/>
            </a:avLst>
          </a:prstGeom>
          <a:solidFill>
            <a:srgbClr val="F1EDF7"/>
          </a:solidFill>
          <a:ln w="1270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7" name="Shape 15"/>
          <p:cNvSpPr/>
          <p:nvPr/>
        </p:nvSpPr>
        <p:spPr>
          <a:xfrm>
            <a:off x="2971800" y="1600200"/>
            <a:ext cx="2240280" cy="411480"/>
          </a:xfrm>
          <a:prstGeom prst="roundRect">
            <a:avLst>
              <a:gd name="adj" fmla="val 26667"/>
            </a:avLst>
          </a:prstGeom>
          <a:solidFill>
            <a:srgbClr val="614C93"/>
          </a:solidFill>
          <a:ln w="12700">
            <a:solidFill>
              <a:srgbClr val="614C93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8" name="Text 16"/>
          <p:cNvSpPr/>
          <p:nvPr/>
        </p:nvSpPr>
        <p:spPr>
          <a:xfrm>
            <a:off x="3118104" y="1709928"/>
            <a:ext cx="194767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</a:rPr>
              <a:t>Formål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3172968" y="2258568"/>
            <a:ext cx="137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14C93"/>
                </a:solidFill>
              </a:rPr>
              <a:t>•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3355848" y="2258568"/>
            <a:ext cx="167335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0D1B2A"/>
                </a:solidFill>
              </a:rPr>
              <a:t>Hvorfor findes processen?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3172968" y="2587752"/>
            <a:ext cx="137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14C93"/>
                </a:solidFill>
              </a:rPr>
              <a:t>•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3355848" y="2587752"/>
            <a:ext cx="167335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0D1B2A"/>
                </a:solidFill>
              </a:rPr>
              <a:t>Hvilken værdi skal den skabe for kunde, drift eller ledelse?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5394960" y="1600200"/>
            <a:ext cx="2240280" cy="3794760"/>
          </a:xfrm>
          <a:prstGeom prst="roundRect">
            <a:avLst>
              <a:gd name="adj" fmla="val 4898"/>
            </a:avLst>
          </a:prstGeom>
          <a:solidFill>
            <a:srgbClr val="FDEAF5"/>
          </a:solidFill>
          <a:ln w="1270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24" name="Shape 22"/>
          <p:cNvSpPr/>
          <p:nvPr/>
        </p:nvSpPr>
        <p:spPr>
          <a:xfrm>
            <a:off x="5394960" y="1600200"/>
            <a:ext cx="2240280" cy="411480"/>
          </a:xfrm>
          <a:prstGeom prst="roundRect">
            <a:avLst>
              <a:gd name="adj" fmla="val 26667"/>
            </a:avLst>
          </a:prstGeom>
          <a:solidFill>
            <a:srgbClr val="C2187B"/>
          </a:solidFill>
          <a:ln w="12700">
            <a:solidFill>
              <a:srgbClr val="C2187B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25" name="Text 23"/>
          <p:cNvSpPr/>
          <p:nvPr/>
        </p:nvSpPr>
        <p:spPr>
          <a:xfrm>
            <a:off x="5541264" y="1709928"/>
            <a:ext cx="194767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</a:rPr>
              <a:t>Start / slut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5596128" y="2258568"/>
            <a:ext cx="137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2187B"/>
                </a:solidFill>
              </a:rPr>
              <a:t>•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5779008" y="2258568"/>
            <a:ext cx="167335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0D1B2A"/>
                </a:solidFill>
              </a:rPr>
              <a:t>Hvad starter processen?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5596128" y="2587752"/>
            <a:ext cx="137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2187B"/>
                </a:solidFill>
              </a:rPr>
              <a:t>•</a:t>
            </a:r>
            <a:endParaRPr lang="en-US" sz="1000" dirty="0"/>
          </a:p>
        </p:txBody>
      </p:sp>
      <p:sp>
        <p:nvSpPr>
          <p:cNvPr id="29" name="Text 27"/>
          <p:cNvSpPr/>
          <p:nvPr/>
        </p:nvSpPr>
        <p:spPr>
          <a:xfrm>
            <a:off x="5779008" y="2587752"/>
            <a:ext cx="167335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0D1B2A"/>
                </a:solidFill>
              </a:rPr>
              <a:t>Hvornår er processen afsluttet?</a:t>
            </a:r>
            <a:endParaRPr lang="en-US" sz="1000" dirty="0"/>
          </a:p>
        </p:txBody>
      </p:sp>
      <p:sp>
        <p:nvSpPr>
          <p:cNvPr id="30" name="Text 28"/>
          <p:cNvSpPr/>
          <p:nvPr/>
        </p:nvSpPr>
        <p:spPr>
          <a:xfrm>
            <a:off x="5596128" y="2916936"/>
            <a:ext cx="137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2187B"/>
                </a:solidFill>
              </a:rPr>
              <a:t>•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5779008" y="2916936"/>
            <a:ext cx="167335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0D1B2A"/>
                </a:solidFill>
              </a:rPr>
              <a:t>Hvilke triggere og afslutninger gælder?</a:t>
            </a:r>
            <a:endParaRPr lang="en-US" sz="1000" dirty="0"/>
          </a:p>
        </p:txBody>
      </p:sp>
      <p:sp>
        <p:nvSpPr>
          <p:cNvPr id="32" name="Shape 30"/>
          <p:cNvSpPr/>
          <p:nvPr/>
        </p:nvSpPr>
        <p:spPr>
          <a:xfrm>
            <a:off x="7818120" y="1600200"/>
            <a:ext cx="2240280" cy="3794760"/>
          </a:xfrm>
          <a:prstGeom prst="roundRect">
            <a:avLst>
              <a:gd name="adj" fmla="val 4898"/>
            </a:avLst>
          </a:prstGeom>
          <a:solidFill>
            <a:srgbClr val="FFFFFF"/>
          </a:solidFill>
          <a:ln w="1270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33" name="Shape 31"/>
          <p:cNvSpPr/>
          <p:nvPr/>
        </p:nvSpPr>
        <p:spPr>
          <a:xfrm>
            <a:off x="7818120" y="1600200"/>
            <a:ext cx="2240280" cy="411480"/>
          </a:xfrm>
          <a:prstGeom prst="roundRect">
            <a:avLst>
              <a:gd name="adj" fmla="val 26667"/>
            </a:avLst>
          </a:prstGeom>
          <a:solidFill>
            <a:srgbClr val="071F49"/>
          </a:solidFill>
          <a:ln w="12700">
            <a:solidFill>
              <a:srgbClr val="071F49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34" name="Text 32"/>
          <p:cNvSpPr/>
          <p:nvPr/>
        </p:nvSpPr>
        <p:spPr>
          <a:xfrm>
            <a:off x="7964424" y="1709928"/>
            <a:ext cx="194767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</a:rPr>
              <a:t>Roller</a:t>
            </a:r>
            <a:endParaRPr lang="en-US" sz="1300" dirty="0"/>
          </a:p>
        </p:txBody>
      </p:sp>
      <p:sp>
        <p:nvSpPr>
          <p:cNvPr id="35" name="Text 33"/>
          <p:cNvSpPr/>
          <p:nvPr/>
        </p:nvSpPr>
        <p:spPr>
          <a:xfrm>
            <a:off x="8019288" y="2258568"/>
            <a:ext cx="137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71F49"/>
                </a:solidFill>
              </a:rPr>
              <a:t>•</a:t>
            </a:r>
            <a:endParaRPr lang="en-US" sz="1000" dirty="0"/>
          </a:p>
        </p:txBody>
      </p:sp>
      <p:sp>
        <p:nvSpPr>
          <p:cNvPr id="36" name="Text 34"/>
          <p:cNvSpPr/>
          <p:nvPr/>
        </p:nvSpPr>
        <p:spPr>
          <a:xfrm>
            <a:off x="8202168" y="2258568"/>
            <a:ext cx="167335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0D1B2A"/>
                </a:solidFill>
              </a:rPr>
              <a:t>Hvem udfører, beslutter, godkender eller informeres?</a:t>
            </a:r>
            <a:endParaRPr lang="en-US" sz="1000" dirty="0"/>
          </a:p>
        </p:txBody>
      </p:sp>
      <p:sp>
        <p:nvSpPr>
          <p:cNvPr id="37" name="Text 35"/>
          <p:cNvSpPr/>
          <p:nvPr/>
        </p:nvSpPr>
        <p:spPr>
          <a:xfrm>
            <a:off x="8019288" y="2587752"/>
            <a:ext cx="137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71F49"/>
                </a:solidFill>
              </a:rPr>
              <a:t>•</a:t>
            </a:r>
            <a:endParaRPr lang="en-US" sz="1000" dirty="0"/>
          </a:p>
        </p:txBody>
      </p:sp>
      <p:sp>
        <p:nvSpPr>
          <p:cNvPr id="38" name="Text 36"/>
          <p:cNvSpPr/>
          <p:nvPr/>
        </p:nvSpPr>
        <p:spPr>
          <a:xfrm>
            <a:off x="8202168" y="2587752"/>
            <a:ext cx="167335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0D1B2A"/>
                </a:solidFill>
              </a:rPr>
              <a:t>Hvor er der uklart ansvar?</a:t>
            </a:r>
            <a:endParaRPr lang="en-US" sz="1000" dirty="0"/>
          </a:p>
        </p:txBody>
      </p:sp>
      <p:sp>
        <p:nvSpPr>
          <p:cNvPr id="39" name="Shape 37"/>
          <p:cNvSpPr/>
          <p:nvPr/>
        </p:nvSpPr>
        <p:spPr>
          <a:xfrm>
            <a:off x="10241280" y="1600200"/>
            <a:ext cx="1417320" cy="3794760"/>
          </a:xfrm>
          <a:prstGeom prst="roundRect">
            <a:avLst>
              <a:gd name="adj" fmla="val 7742"/>
            </a:avLst>
          </a:prstGeom>
          <a:solidFill>
            <a:srgbClr val="E8F7F8"/>
          </a:solidFill>
          <a:ln w="1270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40" name="Shape 38"/>
          <p:cNvSpPr/>
          <p:nvPr/>
        </p:nvSpPr>
        <p:spPr>
          <a:xfrm>
            <a:off x="10241280" y="1600200"/>
            <a:ext cx="1417320" cy="411480"/>
          </a:xfrm>
          <a:prstGeom prst="roundRect">
            <a:avLst>
              <a:gd name="adj" fmla="val 26667"/>
            </a:avLst>
          </a:prstGeom>
          <a:solidFill>
            <a:srgbClr val="009CA6"/>
          </a:solidFill>
          <a:ln w="12700">
            <a:solidFill>
              <a:srgbClr val="009CA6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41" name="Text 39"/>
          <p:cNvSpPr/>
          <p:nvPr/>
        </p:nvSpPr>
        <p:spPr>
          <a:xfrm>
            <a:off x="10387584" y="1709928"/>
            <a:ext cx="112471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Systemer</a:t>
            </a:r>
            <a:endParaRPr lang="en-US" sz="1100" dirty="0"/>
          </a:p>
        </p:txBody>
      </p:sp>
      <p:sp>
        <p:nvSpPr>
          <p:cNvPr id="42" name="Text 40"/>
          <p:cNvSpPr/>
          <p:nvPr/>
        </p:nvSpPr>
        <p:spPr>
          <a:xfrm>
            <a:off x="10442448" y="2258568"/>
            <a:ext cx="137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9CA6"/>
                </a:solidFill>
              </a:rPr>
              <a:t>•</a:t>
            </a:r>
            <a:endParaRPr lang="en-US" sz="1000" dirty="0"/>
          </a:p>
        </p:txBody>
      </p:sp>
      <p:sp>
        <p:nvSpPr>
          <p:cNvPr id="43" name="Text 41"/>
          <p:cNvSpPr/>
          <p:nvPr/>
        </p:nvSpPr>
        <p:spPr>
          <a:xfrm>
            <a:off x="10625328" y="2258568"/>
            <a:ext cx="85039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0D1B2A"/>
                </a:solidFill>
              </a:rPr>
              <a:t>ERP</a:t>
            </a:r>
            <a:endParaRPr lang="en-US" sz="900" dirty="0"/>
          </a:p>
        </p:txBody>
      </p:sp>
      <p:sp>
        <p:nvSpPr>
          <p:cNvPr id="44" name="Text 42"/>
          <p:cNvSpPr/>
          <p:nvPr/>
        </p:nvSpPr>
        <p:spPr>
          <a:xfrm>
            <a:off x="10442448" y="2587752"/>
            <a:ext cx="137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9CA6"/>
                </a:solidFill>
              </a:rPr>
              <a:t>•</a:t>
            </a:r>
            <a:endParaRPr lang="en-US" sz="1000" dirty="0"/>
          </a:p>
        </p:txBody>
      </p:sp>
      <p:sp>
        <p:nvSpPr>
          <p:cNvPr id="45" name="Text 43"/>
          <p:cNvSpPr/>
          <p:nvPr/>
        </p:nvSpPr>
        <p:spPr>
          <a:xfrm>
            <a:off x="10625328" y="2587752"/>
            <a:ext cx="85039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0D1B2A"/>
                </a:solidFill>
              </a:rPr>
              <a:t>CRM</a:t>
            </a:r>
            <a:endParaRPr lang="en-US" sz="900" dirty="0"/>
          </a:p>
        </p:txBody>
      </p:sp>
      <p:sp>
        <p:nvSpPr>
          <p:cNvPr id="46" name="Text 44"/>
          <p:cNvSpPr/>
          <p:nvPr/>
        </p:nvSpPr>
        <p:spPr>
          <a:xfrm>
            <a:off x="10442448" y="2916936"/>
            <a:ext cx="137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9CA6"/>
                </a:solidFill>
              </a:rPr>
              <a:t>•</a:t>
            </a:r>
            <a:endParaRPr lang="en-US" sz="1000" dirty="0"/>
          </a:p>
        </p:txBody>
      </p:sp>
      <p:sp>
        <p:nvSpPr>
          <p:cNvPr id="47" name="Text 45"/>
          <p:cNvSpPr/>
          <p:nvPr/>
        </p:nvSpPr>
        <p:spPr>
          <a:xfrm>
            <a:off x="10625328" y="2916936"/>
            <a:ext cx="85039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0D1B2A"/>
                </a:solidFill>
              </a:rPr>
              <a:t>Excel</a:t>
            </a:r>
            <a:endParaRPr lang="en-US" sz="900" dirty="0"/>
          </a:p>
        </p:txBody>
      </p:sp>
      <p:sp>
        <p:nvSpPr>
          <p:cNvPr id="48" name="Text 46"/>
          <p:cNvSpPr/>
          <p:nvPr/>
        </p:nvSpPr>
        <p:spPr>
          <a:xfrm>
            <a:off x="10442448" y="3246120"/>
            <a:ext cx="137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9CA6"/>
                </a:solidFill>
              </a:rPr>
              <a:t>•</a:t>
            </a:r>
            <a:endParaRPr lang="en-US" sz="1000" dirty="0"/>
          </a:p>
        </p:txBody>
      </p:sp>
      <p:sp>
        <p:nvSpPr>
          <p:cNvPr id="49" name="Text 47"/>
          <p:cNvSpPr/>
          <p:nvPr/>
        </p:nvSpPr>
        <p:spPr>
          <a:xfrm>
            <a:off x="10625328" y="3246120"/>
            <a:ext cx="85039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0D1B2A"/>
                </a:solidFill>
              </a:rPr>
              <a:t>Mail</a:t>
            </a:r>
            <a:endParaRPr lang="en-US" sz="900" dirty="0"/>
          </a:p>
        </p:txBody>
      </p:sp>
      <p:sp>
        <p:nvSpPr>
          <p:cNvPr id="50" name="Text 48"/>
          <p:cNvSpPr/>
          <p:nvPr/>
        </p:nvSpPr>
        <p:spPr>
          <a:xfrm>
            <a:off x="10442448" y="3575304"/>
            <a:ext cx="137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9CA6"/>
                </a:solidFill>
              </a:rPr>
              <a:t>•</a:t>
            </a:r>
            <a:endParaRPr lang="en-US" sz="1000" dirty="0"/>
          </a:p>
        </p:txBody>
      </p:sp>
      <p:sp>
        <p:nvSpPr>
          <p:cNvPr id="51" name="Text 49"/>
          <p:cNvSpPr/>
          <p:nvPr/>
        </p:nvSpPr>
        <p:spPr>
          <a:xfrm>
            <a:off x="10625328" y="3575304"/>
            <a:ext cx="85039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0D1B2A"/>
                </a:solidFill>
              </a:rPr>
              <a:t>Teams</a:t>
            </a:r>
            <a:endParaRPr lang="en-US" sz="900" dirty="0"/>
          </a:p>
        </p:txBody>
      </p:sp>
      <p:sp>
        <p:nvSpPr>
          <p:cNvPr id="52" name="Text 50"/>
          <p:cNvSpPr/>
          <p:nvPr/>
        </p:nvSpPr>
        <p:spPr>
          <a:xfrm>
            <a:off x="10442448" y="3904488"/>
            <a:ext cx="137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9CA6"/>
                </a:solidFill>
              </a:rPr>
              <a:t>•</a:t>
            </a:r>
            <a:endParaRPr lang="en-US" sz="1000" dirty="0"/>
          </a:p>
        </p:txBody>
      </p:sp>
      <p:sp>
        <p:nvSpPr>
          <p:cNvPr id="53" name="Text 51"/>
          <p:cNvSpPr/>
          <p:nvPr/>
        </p:nvSpPr>
        <p:spPr>
          <a:xfrm>
            <a:off x="10625328" y="3904488"/>
            <a:ext cx="85039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0D1B2A"/>
                </a:solidFill>
              </a:rPr>
              <a:t>SharePoint</a:t>
            </a:r>
            <a:endParaRPr lang="en-US" sz="900" dirty="0"/>
          </a:p>
        </p:txBody>
      </p:sp>
      <p:sp>
        <p:nvSpPr>
          <p:cNvPr id="54" name="Shape 52"/>
          <p:cNvSpPr/>
          <p:nvPr/>
        </p:nvSpPr>
        <p:spPr>
          <a:xfrm>
            <a:off x="548640" y="5715000"/>
            <a:ext cx="11109960" cy="502920"/>
          </a:xfrm>
          <a:prstGeom prst="roundRect">
            <a:avLst>
              <a:gd name="adj" fmla="val 21818"/>
            </a:avLst>
          </a:prstGeom>
          <a:solidFill>
            <a:srgbClr val="FFFFFF"/>
          </a:solidFill>
          <a:ln w="1270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5" name="Text 53"/>
          <p:cNvSpPr/>
          <p:nvPr/>
        </p:nvSpPr>
        <p:spPr>
          <a:xfrm>
            <a:off x="822960" y="5870448"/>
            <a:ext cx="104241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71F49"/>
                </a:solidFill>
              </a:rPr>
              <a:t>Workshop-spørgsmål: Hvilken proces giver mest værdi at forbedre først – og hvad er den konkrete forretningsmæssige effekt?</a:t>
            </a:r>
            <a:endParaRPr lang="en-US" sz="11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009CA6"/>
          </a:solidFill>
          <a:ln w="12700">
            <a:solidFill>
              <a:srgbClr val="009CA6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" name="Text 3"/>
          <p:cNvSpPr/>
          <p:nvPr/>
        </p:nvSpPr>
        <p:spPr>
          <a:xfrm>
            <a:off x="502920" y="411480"/>
            <a:ext cx="8046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71F4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2. Nuværende proces — As-Is</a:t>
            </a:r>
            <a:endParaRPr lang="en-US" sz="2700" dirty="0"/>
          </a:p>
        </p:txBody>
      </p:sp>
      <p:sp>
        <p:nvSpPr>
          <p:cNvPr id="6" name="Text 4"/>
          <p:cNvSpPr/>
          <p:nvPr/>
        </p:nvSpPr>
        <p:spPr>
          <a:xfrm>
            <a:off x="521208" y="868680"/>
            <a:ext cx="896112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0D1B2A"/>
                </a:solidFill>
              </a:rPr>
              <a:t>Kortlæg hvad der faktisk sker i dag, inkl. systemer, input, output og udfordringer.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30352" y="1243584"/>
            <a:ext cx="1325880" cy="0"/>
          </a:xfrm>
          <a:prstGeom prst="line">
            <a:avLst/>
          </a:prstGeom>
          <a:noFill/>
          <a:ln w="38100">
            <a:solidFill>
              <a:srgbClr val="C2187B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8" name="Shape 6"/>
          <p:cNvSpPr/>
          <p:nvPr/>
        </p:nvSpPr>
        <p:spPr>
          <a:xfrm>
            <a:off x="1920240" y="1243584"/>
            <a:ext cx="914400" cy="0"/>
          </a:xfrm>
          <a:prstGeom prst="line">
            <a:avLst/>
          </a:prstGeom>
          <a:noFill/>
          <a:ln w="38100">
            <a:solidFill>
              <a:srgbClr val="009CA6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9" name="Shape 7"/>
          <p:cNvSpPr/>
          <p:nvPr/>
        </p:nvSpPr>
        <p:spPr>
          <a:xfrm>
            <a:off x="411480" y="1600200"/>
            <a:ext cx="502920" cy="347472"/>
          </a:xfrm>
          <a:prstGeom prst="rect">
            <a:avLst/>
          </a:prstGeom>
          <a:solidFill>
            <a:srgbClr val="071F49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0" name="Text 8"/>
          <p:cNvSpPr/>
          <p:nvPr/>
        </p:nvSpPr>
        <p:spPr>
          <a:xfrm>
            <a:off x="448056" y="1700784"/>
            <a:ext cx="42976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Trin</a:t>
            </a:r>
            <a:endParaRPr lang="en-US" sz="880" dirty="0"/>
          </a:p>
        </p:txBody>
      </p:sp>
      <p:sp>
        <p:nvSpPr>
          <p:cNvPr id="11" name="Shape 9"/>
          <p:cNvSpPr/>
          <p:nvPr/>
        </p:nvSpPr>
        <p:spPr>
          <a:xfrm>
            <a:off x="914400" y="1600200"/>
            <a:ext cx="1874520" cy="347472"/>
          </a:xfrm>
          <a:prstGeom prst="rect">
            <a:avLst/>
          </a:prstGeom>
          <a:solidFill>
            <a:srgbClr val="071F49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2" name="Text 10"/>
          <p:cNvSpPr/>
          <p:nvPr/>
        </p:nvSpPr>
        <p:spPr>
          <a:xfrm>
            <a:off x="950976" y="1700784"/>
            <a:ext cx="180136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Aktivitet</a:t>
            </a:r>
            <a:endParaRPr lang="en-US" sz="880" dirty="0"/>
          </a:p>
        </p:txBody>
      </p:sp>
      <p:sp>
        <p:nvSpPr>
          <p:cNvPr id="13" name="Shape 11"/>
          <p:cNvSpPr/>
          <p:nvPr/>
        </p:nvSpPr>
        <p:spPr>
          <a:xfrm>
            <a:off x="2788920" y="1600200"/>
            <a:ext cx="1325880" cy="347472"/>
          </a:xfrm>
          <a:prstGeom prst="rect">
            <a:avLst/>
          </a:prstGeom>
          <a:solidFill>
            <a:srgbClr val="071F49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4" name="Text 12"/>
          <p:cNvSpPr/>
          <p:nvPr/>
        </p:nvSpPr>
        <p:spPr>
          <a:xfrm>
            <a:off x="2825496" y="1700784"/>
            <a:ext cx="125272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Ansvarlig</a:t>
            </a:r>
            <a:endParaRPr lang="en-US" sz="880" dirty="0"/>
          </a:p>
        </p:txBody>
      </p:sp>
      <p:sp>
        <p:nvSpPr>
          <p:cNvPr id="15" name="Shape 13"/>
          <p:cNvSpPr/>
          <p:nvPr/>
        </p:nvSpPr>
        <p:spPr>
          <a:xfrm>
            <a:off x="4114800" y="1600200"/>
            <a:ext cx="1325880" cy="347472"/>
          </a:xfrm>
          <a:prstGeom prst="rect">
            <a:avLst/>
          </a:prstGeom>
          <a:solidFill>
            <a:srgbClr val="071F49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6" name="Text 14"/>
          <p:cNvSpPr/>
          <p:nvPr/>
        </p:nvSpPr>
        <p:spPr>
          <a:xfrm>
            <a:off x="4151376" y="1700784"/>
            <a:ext cx="125272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System</a:t>
            </a:r>
            <a:endParaRPr lang="en-US" sz="880" dirty="0"/>
          </a:p>
        </p:txBody>
      </p:sp>
      <p:sp>
        <p:nvSpPr>
          <p:cNvPr id="17" name="Shape 15"/>
          <p:cNvSpPr/>
          <p:nvPr/>
        </p:nvSpPr>
        <p:spPr>
          <a:xfrm>
            <a:off x="5440680" y="1600200"/>
            <a:ext cx="1325880" cy="347472"/>
          </a:xfrm>
          <a:prstGeom prst="rect">
            <a:avLst/>
          </a:prstGeom>
          <a:solidFill>
            <a:srgbClr val="071F49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8" name="Text 16"/>
          <p:cNvSpPr/>
          <p:nvPr/>
        </p:nvSpPr>
        <p:spPr>
          <a:xfrm>
            <a:off x="5477256" y="1700784"/>
            <a:ext cx="125272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Input</a:t>
            </a:r>
            <a:endParaRPr lang="en-US" sz="880" dirty="0"/>
          </a:p>
        </p:txBody>
      </p:sp>
      <p:sp>
        <p:nvSpPr>
          <p:cNvPr id="19" name="Shape 17"/>
          <p:cNvSpPr/>
          <p:nvPr/>
        </p:nvSpPr>
        <p:spPr>
          <a:xfrm>
            <a:off x="6766560" y="1600200"/>
            <a:ext cx="1325880" cy="347472"/>
          </a:xfrm>
          <a:prstGeom prst="rect">
            <a:avLst/>
          </a:prstGeom>
          <a:solidFill>
            <a:srgbClr val="071F49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20" name="Text 18"/>
          <p:cNvSpPr/>
          <p:nvPr/>
        </p:nvSpPr>
        <p:spPr>
          <a:xfrm>
            <a:off x="6803136" y="1700784"/>
            <a:ext cx="125272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Output</a:t>
            </a:r>
            <a:endParaRPr lang="en-US" sz="880" dirty="0"/>
          </a:p>
        </p:txBody>
      </p:sp>
      <p:sp>
        <p:nvSpPr>
          <p:cNvPr id="21" name="Shape 19"/>
          <p:cNvSpPr/>
          <p:nvPr/>
        </p:nvSpPr>
        <p:spPr>
          <a:xfrm>
            <a:off x="8092440" y="1600200"/>
            <a:ext cx="2743200" cy="347472"/>
          </a:xfrm>
          <a:prstGeom prst="rect">
            <a:avLst/>
          </a:prstGeom>
          <a:solidFill>
            <a:srgbClr val="071F49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22" name="Text 20"/>
          <p:cNvSpPr/>
          <p:nvPr/>
        </p:nvSpPr>
        <p:spPr>
          <a:xfrm>
            <a:off x="8129016" y="1700784"/>
            <a:ext cx="267004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Udfordring</a:t>
            </a:r>
            <a:endParaRPr lang="en-US" sz="880" dirty="0"/>
          </a:p>
        </p:txBody>
      </p:sp>
      <p:sp>
        <p:nvSpPr>
          <p:cNvPr id="23" name="Shape 21"/>
          <p:cNvSpPr/>
          <p:nvPr/>
        </p:nvSpPr>
        <p:spPr>
          <a:xfrm>
            <a:off x="411480" y="1947672"/>
            <a:ext cx="50292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24" name="Text 22"/>
          <p:cNvSpPr/>
          <p:nvPr/>
        </p:nvSpPr>
        <p:spPr>
          <a:xfrm>
            <a:off x="457200" y="2020824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0D1B2A"/>
                </a:solidFill>
              </a:rPr>
              <a:t>1</a:t>
            </a:r>
            <a:endParaRPr lang="en-US" sz="820" dirty="0"/>
          </a:p>
        </p:txBody>
      </p:sp>
      <p:sp>
        <p:nvSpPr>
          <p:cNvPr id="25" name="Shape 23"/>
          <p:cNvSpPr/>
          <p:nvPr/>
        </p:nvSpPr>
        <p:spPr>
          <a:xfrm>
            <a:off x="914400" y="1947672"/>
            <a:ext cx="187452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26" name="Text 24"/>
          <p:cNvSpPr/>
          <p:nvPr/>
        </p:nvSpPr>
        <p:spPr>
          <a:xfrm>
            <a:off x="960120" y="2020824"/>
            <a:ext cx="1783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27" name="Shape 25"/>
          <p:cNvSpPr/>
          <p:nvPr/>
        </p:nvSpPr>
        <p:spPr>
          <a:xfrm>
            <a:off x="2788920" y="1947672"/>
            <a:ext cx="13258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28" name="Text 26"/>
          <p:cNvSpPr/>
          <p:nvPr/>
        </p:nvSpPr>
        <p:spPr>
          <a:xfrm>
            <a:off x="2834640" y="202082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29" name="Shape 27"/>
          <p:cNvSpPr/>
          <p:nvPr/>
        </p:nvSpPr>
        <p:spPr>
          <a:xfrm>
            <a:off x="4114800" y="1947672"/>
            <a:ext cx="13258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30" name="Text 28"/>
          <p:cNvSpPr/>
          <p:nvPr/>
        </p:nvSpPr>
        <p:spPr>
          <a:xfrm>
            <a:off x="4160520" y="202082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31" name="Shape 29"/>
          <p:cNvSpPr/>
          <p:nvPr/>
        </p:nvSpPr>
        <p:spPr>
          <a:xfrm>
            <a:off x="5440680" y="1947672"/>
            <a:ext cx="13258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32" name="Text 30"/>
          <p:cNvSpPr/>
          <p:nvPr/>
        </p:nvSpPr>
        <p:spPr>
          <a:xfrm>
            <a:off x="5486400" y="202082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33" name="Shape 31"/>
          <p:cNvSpPr/>
          <p:nvPr/>
        </p:nvSpPr>
        <p:spPr>
          <a:xfrm>
            <a:off x="6766560" y="1947672"/>
            <a:ext cx="13258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34" name="Text 32"/>
          <p:cNvSpPr/>
          <p:nvPr/>
        </p:nvSpPr>
        <p:spPr>
          <a:xfrm>
            <a:off x="6812280" y="202082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35" name="Shape 33"/>
          <p:cNvSpPr/>
          <p:nvPr/>
        </p:nvSpPr>
        <p:spPr>
          <a:xfrm>
            <a:off x="8092440" y="1947672"/>
            <a:ext cx="274320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36" name="Text 34"/>
          <p:cNvSpPr/>
          <p:nvPr/>
        </p:nvSpPr>
        <p:spPr>
          <a:xfrm>
            <a:off x="8138160" y="2020824"/>
            <a:ext cx="2651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37" name="Shape 35"/>
          <p:cNvSpPr/>
          <p:nvPr/>
        </p:nvSpPr>
        <p:spPr>
          <a:xfrm>
            <a:off x="411480" y="2450592"/>
            <a:ext cx="50292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38" name="Text 36"/>
          <p:cNvSpPr/>
          <p:nvPr/>
        </p:nvSpPr>
        <p:spPr>
          <a:xfrm>
            <a:off x="457200" y="2523744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0D1B2A"/>
                </a:solidFill>
              </a:rPr>
              <a:t>2</a:t>
            </a:r>
            <a:endParaRPr lang="en-US" sz="820" dirty="0"/>
          </a:p>
        </p:txBody>
      </p:sp>
      <p:sp>
        <p:nvSpPr>
          <p:cNvPr id="39" name="Shape 37"/>
          <p:cNvSpPr/>
          <p:nvPr/>
        </p:nvSpPr>
        <p:spPr>
          <a:xfrm>
            <a:off x="914400" y="2450592"/>
            <a:ext cx="187452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40" name="Text 38"/>
          <p:cNvSpPr/>
          <p:nvPr/>
        </p:nvSpPr>
        <p:spPr>
          <a:xfrm>
            <a:off x="960120" y="2523744"/>
            <a:ext cx="1783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41" name="Shape 39"/>
          <p:cNvSpPr/>
          <p:nvPr/>
        </p:nvSpPr>
        <p:spPr>
          <a:xfrm>
            <a:off x="2788920" y="2450592"/>
            <a:ext cx="13258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42" name="Text 40"/>
          <p:cNvSpPr/>
          <p:nvPr/>
        </p:nvSpPr>
        <p:spPr>
          <a:xfrm>
            <a:off x="2834640" y="252374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43" name="Shape 41"/>
          <p:cNvSpPr/>
          <p:nvPr/>
        </p:nvSpPr>
        <p:spPr>
          <a:xfrm>
            <a:off x="4114800" y="2450592"/>
            <a:ext cx="13258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44" name="Text 42"/>
          <p:cNvSpPr/>
          <p:nvPr/>
        </p:nvSpPr>
        <p:spPr>
          <a:xfrm>
            <a:off x="4160520" y="252374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45" name="Shape 43"/>
          <p:cNvSpPr/>
          <p:nvPr/>
        </p:nvSpPr>
        <p:spPr>
          <a:xfrm>
            <a:off x="5440680" y="2450592"/>
            <a:ext cx="13258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46" name="Text 44"/>
          <p:cNvSpPr/>
          <p:nvPr/>
        </p:nvSpPr>
        <p:spPr>
          <a:xfrm>
            <a:off x="5486400" y="252374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47" name="Shape 45"/>
          <p:cNvSpPr/>
          <p:nvPr/>
        </p:nvSpPr>
        <p:spPr>
          <a:xfrm>
            <a:off x="6766560" y="2450592"/>
            <a:ext cx="13258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48" name="Text 46"/>
          <p:cNvSpPr/>
          <p:nvPr/>
        </p:nvSpPr>
        <p:spPr>
          <a:xfrm>
            <a:off x="6812280" y="252374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49" name="Shape 47"/>
          <p:cNvSpPr/>
          <p:nvPr/>
        </p:nvSpPr>
        <p:spPr>
          <a:xfrm>
            <a:off x="8092440" y="2450592"/>
            <a:ext cx="274320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0" name="Text 48"/>
          <p:cNvSpPr/>
          <p:nvPr/>
        </p:nvSpPr>
        <p:spPr>
          <a:xfrm>
            <a:off x="8138160" y="2523744"/>
            <a:ext cx="2651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51" name="Shape 49"/>
          <p:cNvSpPr/>
          <p:nvPr/>
        </p:nvSpPr>
        <p:spPr>
          <a:xfrm>
            <a:off x="411480" y="2953512"/>
            <a:ext cx="50292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2" name="Text 50"/>
          <p:cNvSpPr/>
          <p:nvPr/>
        </p:nvSpPr>
        <p:spPr>
          <a:xfrm>
            <a:off x="457200" y="3026664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0D1B2A"/>
                </a:solidFill>
              </a:rPr>
              <a:t>3</a:t>
            </a:r>
            <a:endParaRPr lang="en-US" sz="820" dirty="0"/>
          </a:p>
        </p:txBody>
      </p:sp>
      <p:sp>
        <p:nvSpPr>
          <p:cNvPr id="53" name="Shape 51"/>
          <p:cNvSpPr/>
          <p:nvPr/>
        </p:nvSpPr>
        <p:spPr>
          <a:xfrm>
            <a:off x="914400" y="2953512"/>
            <a:ext cx="187452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4" name="Text 52"/>
          <p:cNvSpPr/>
          <p:nvPr/>
        </p:nvSpPr>
        <p:spPr>
          <a:xfrm>
            <a:off x="960120" y="3026664"/>
            <a:ext cx="1783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55" name="Shape 53"/>
          <p:cNvSpPr/>
          <p:nvPr/>
        </p:nvSpPr>
        <p:spPr>
          <a:xfrm>
            <a:off x="2788920" y="2953512"/>
            <a:ext cx="13258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6" name="Text 54"/>
          <p:cNvSpPr/>
          <p:nvPr/>
        </p:nvSpPr>
        <p:spPr>
          <a:xfrm>
            <a:off x="2834640" y="302666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57" name="Shape 55"/>
          <p:cNvSpPr/>
          <p:nvPr/>
        </p:nvSpPr>
        <p:spPr>
          <a:xfrm>
            <a:off x="4114800" y="2953512"/>
            <a:ext cx="13258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8" name="Text 56"/>
          <p:cNvSpPr/>
          <p:nvPr/>
        </p:nvSpPr>
        <p:spPr>
          <a:xfrm>
            <a:off x="4160520" y="302666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59" name="Shape 57"/>
          <p:cNvSpPr/>
          <p:nvPr/>
        </p:nvSpPr>
        <p:spPr>
          <a:xfrm>
            <a:off x="5440680" y="2953512"/>
            <a:ext cx="13258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60" name="Text 58"/>
          <p:cNvSpPr/>
          <p:nvPr/>
        </p:nvSpPr>
        <p:spPr>
          <a:xfrm>
            <a:off x="5486400" y="302666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61" name="Shape 59"/>
          <p:cNvSpPr/>
          <p:nvPr/>
        </p:nvSpPr>
        <p:spPr>
          <a:xfrm>
            <a:off x="6766560" y="2953512"/>
            <a:ext cx="13258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62" name="Text 60"/>
          <p:cNvSpPr/>
          <p:nvPr/>
        </p:nvSpPr>
        <p:spPr>
          <a:xfrm>
            <a:off x="6812280" y="302666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63" name="Shape 61"/>
          <p:cNvSpPr/>
          <p:nvPr/>
        </p:nvSpPr>
        <p:spPr>
          <a:xfrm>
            <a:off x="8092440" y="2953512"/>
            <a:ext cx="274320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64" name="Text 62"/>
          <p:cNvSpPr/>
          <p:nvPr/>
        </p:nvSpPr>
        <p:spPr>
          <a:xfrm>
            <a:off x="8138160" y="3026664"/>
            <a:ext cx="2651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65" name="Shape 63"/>
          <p:cNvSpPr/>
          <p:nvPr/>
        </p:nvSpPr>
        <p:spPr>
          <a:xfrm>
            <a:off x="411480" y="3456432"/>
            <a:ext cx="50292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66" name="Text 64"/>
          <p:cNvSpPr/>
          <p:nvPr/>
        </p:nvSpPr>
        <p:spPr>
          <a:xfrm>
            <a:off x="457200" y="3529584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0D1B2A"/>
                </a:solidFill>
              </a:rPr>
              <a:t>4</a:t>
            </a:r>
            <a:endParaRPr lang="en-US" sz="820" dirty="0"/>
          </a:p>
        </p:txBody>
      </p:sp>
      <p:sp>
        <p:nvSpPr>
          <p:cNvPr id="67" name="Shape 65"/>
          <p:cNvSpPr/>
          <p:nvPr/>
        </p:nvSpPr>
        <p:spPr>
          <a:xfrm>
            <a:off x="914400" y="3456432"/>
            <a:ext cx="187452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68" name="Text 66"/>
          <p:cNvSpPr/>
          <p:nvPr/>
        </p:nvSpPr>
        <p:spPr>
          <a:xfrm>
            <a:off x="960120" y="3529584"/>
            <a:ext cx="1783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69" name="Shape 67"/>
          <p:cNvSpPr/>
          <p:nvPr/>
        </p:nvSpPr>
        <p:spPr>
          <a:xfrm>
            <a:off x="2788920" y="3456432"/>
            <a:ext cx="13258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70" name="Text 68"/>
          <p:cNvSpPr/>
          <p:nvPr/>
        </p:nvSpPr>
        <p:spPr>
          <a:xfrm>
            <a:off x="2834640" y="352958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71" name="Shape 69"/>
          <p:cNvSpPr/>
          <p:nvPr/>
        </p:nvSpPr>
        <p:spPr>
          <a:xfrm>
            <a:off x="4114800" y="3456432"/>
            <a:ext cx="13258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72" name="Text 70"/>
          <p:cNvSpPr/>
          <p:nvPr/>
        </p:nvSpPr>
        <p:spPr>
          <a:xfrm>
            <a:off x="4160520" y="352958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73" name="Shape 71"/>
          <p:cNvSpPr/>
          <p:nvPr/>
        </p:nvSpPr>
        <p:spPr>
          <a:xfrm>
            <a:off x="5440680" y="3456432"/>
            <a:ext cx="13258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74" name="Text 72"/>
          <p:cNvSpPr/>
          <p:nvPr/>
        </p:nvSpPr>
        <p:spPr>
          <a:xfrm>
            <a:off x="5486400" y="352958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75" name="Shape 73"/>
          <p:cNvSpPr/>
          <p:nvPr/>
        </p:nvSpPr>
        <p:spPr>
          <a:xfrm>
            <a:off x="6766560" y="3456432"/>
            <a:ext cx="13258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76" name="Text 74"/>
          <p:cNvSpPr/>
          <p:nvPr/>
        </p:nvSpPr>
        <p:spPr>
          <a:xfrm>
            <a:off x="6812280" y="352958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77" name="Shape 75"/>
          <p:cNvSpPr/>
          <p:nvPr/>
        </p:nvSpPr>
        <p:spPr>
          <a:xfrm>
            <a:off x="8092440" y="3456432"/>
            <a:ext cx="274320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78" name="Text 76"/>
          <p:cNvSpPr/>
          <p:nvPr/>
        </p:nvSpPr>
        <p:spPr>
          <a:xfrm>
            <a:off x="8138160" y="3529584"/>
            <a:ext cx="2651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79" name="Shape 77"/>
          <p:cNvSpPr/>
          <p:nvPr/>
        </p:nvSpPr>
        <p:spPr>
          <a:xfrm>
            <a:off x="411480" y="3959352"/>
            <a:ext cx="50292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80" name="Text 78"/>
          <p:cNvSpPr/>
          <p:nvPr/>
        </p:nvSpPr>
        <p:spPr>
          <a:xfrm>
            <a:off x="457200" y="4032504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0D1B2A"/>
                </a:solidFill>
              </a:rPr>
              <a:t>5</a:t>
            </a:r>
            <a:endParaRPr lang="en-US" sz="820" dirty="0"/>
          </a:p>
        </p:txBody>
      </p:sp>
      <p:sp>
        <p:nvSpPr>
          <p:cNvPr id="81" name="Shape 79"/>
          <p:cNvSpPr/>
          <p:nvPr/>
        </p:nvSpPr>
        <p:spPr>
          <a:xfrm>
            <a:off x="914400" y="3959352"/>
            <a:ext cx="187452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82" name="Text 80"/>
          <p:cNvSpPr/>
          <p:nvPr/>
        </p:nvSpPr>
        <p:spPr>
          <a:xfrm>
            <a:off x="960120" y="4032504"/>
            <a:ext cx="1783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83" name="Shape 81"/>
          <p:cNvSpPr/>
          <p:nvPr/>
        </p:nvSpPr>
        <p:spPr>
          <a:xfrm>
            <a:off x="2788920" y="3959352"/>
            <a:ext cx="13258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84" name="Text 82"/>
          <p:cNvSpPr/>
          <p:nvPr/>
        </p:nvSpPr>
        <p:spPr>
          <a:xfrm>
            <a:off x="2834640" y="403250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85" name="Shape 83"/>
          <p:cNvSpPr/>
          <p:nvPr/>
        </p:nvSpPr>
        <p:spPr>
          <a:xfrm>
            <a:off x="4114800" y="3959352"/>
            <a:ext cx="13258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86" name="Text 84"/>
          <p:cNvSpPr/>
          <p:nvPr/>
        </p:nvSpPr>
        <p:spPr>
          <a:xfrm>
            <a:off x="4160520" y="403250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87" name="Shape 85"/>
          <p:cNvSpPr/>
          <p:nvPr/>
        </p:nvSpPr>
        <p:spPr>
          <a:xfrm>
            <a:off x="5440680" y="3959352"/>
            <a:ext cx="13258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88" name="Text 86"/>
          <p:cNvSpPr/>
          <p:nvPr/>
        </p:nvSpPr>
        <p:spPr>
          <a:xfrm>
            <a:off x="5486400" y="403250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89" name="Shape 87"/>
          <p:cNvSpPr/>
          <p:nvPr/>
        </p:nvSpPr>
        <p:spPr>
          <a:xfrm>
            <a:off x="6766560" y="3959352"/>
            <a:ext cx="13258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90" name="Text 88"/>
          <p:cNvSpPr/>
          <p:nvPr/>
        </p:nvSpPr>
        <p:spPr>
          <a:xfrm>
            <a:off x="6812280" y="403250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91" name="Shape 89"/>
          <p:cNvSpPr/>
          <p:nvPr/>
        </p:nvSpPr>
        <p:spPr>
          <a:xfrm>
            <a:off x="8092440" y="3959352"/>
            <a:ext cx="274320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92" name="Text 90"/>
          <p:cNvSpPr/>
          <p:nvPr/>
        </p:nvSpPr>
        <p:spPr>
          <a:xfrm>
            <a:off x="8138160" y="4032504"/>
            <a:ext cx="2651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93" name="Shape 91"/>
          <p:cNvSpPr/>
          <p:nvPr/>
        </p:nvSpPr>
        <p:spPr>
          <a:xfrm>
            <a:off x="411480" y="4462272"/>
            <a:ext cx="50292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94" name="Text 92"/>
          <p:cNvSpPr/>
          <p:nvPr/>
        </p:nvSpPr>
        <p:spPr>
          <a:xfrm>
            <a:off x="457200" y="4535424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0D1B2A"/>
                </a:solidFill>
              </a:rPr>
              <a:t>6</a:t>
            </a:r>
            <a:endParaRPr lang="en-US" sz="820" dirty="0"/>
          </a:p>
        </p:txBody>
      </p:sp>
      <p:sp>
        <p:nvSpPr>
          <p:cNvPr id="95" name="Shape 93"/>
          <p:cNvSpPr/>
          <p:nvPr/>
        </p:nvSpPr>
        <p:spPr>
          <a:xfrm>
            <a:off x="914400" y="4462272"/>
            <a:ext cx="187452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96" name="Text 94"/>
          <p:cNvSpPr/>
          <p:nvPr/>
        </p:nvSpPr>
        <p:spPr>
          <a:xfrm>
            <a:off x="960120" y="4535424"/>
            <a:ext cx="1783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97" name="Shape 95"/>
          <p:cNvSpPr/>
          <p:nvPr/>
        </p:nvSpPr>
        <p:spPr>
          <a:xfrm>
            <a:off x="2788920" y="4462272"/>
            <a:ext cx="13258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98" name="Text 96"/>
          <p:cNvSpPr/>
          <p:nvPr/>
        </p:nvSpPr>
        <p:spPr>
          <a:xfrm>
            <a:off x="2834640" y="453542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99" name="Shape 97"/>
          <p:cNvSpPr/>
          <p:nvPr/>
        </p:nvSpPr>
        <p:spPr>
          <a:xfrm>
            <a:off x="4114800" y="4462272"/>
            <a:ext cx="13258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00" name="Text 98"/>
          <p:cNvSpPr/>
          <p:nvPr/>
        </p:nvSpPr>
        <p:spPr>
          <a:xfrm>
            <a:off x="4160520" y="453542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101" name="Shape 99"/>
          <p:cNvSpPr/>
          <p:nvPr/>
        </p:nvSpPr>
        <p:spPr>
          <a:xfrm>
            <a:off x="5440680" y="4462272"/>
            <a:ext cx="13258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02" name="Text 100"/>
          <p:cNvSpPr/>
          <p:nvPr/>
        </p:nvSpPr>
        <p:spPr>
          <a:xfrm>
            <a:off x="5486400" y="453542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103" name="Shape 101"/>
          <p:cNvSpPr/>
          <p:nvPr/>
        </p:nvSpPr>
        <p:spPr>
          <a:xfrm>
            <a:off x="6766560" y="4462272"/>
            <a:ext cx="13258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04" name="Text 102"/>
          <p:cNvSpPr/>
          <p:nvPr/>
        </p:nvSpPr>
        <p:spPr>
          <a:xfrm>
            <a:off x="6812280" y="453542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105" name="Shape 103"/>
          <p:cNvSpPr/>
          <p:nvPr/>
        </p:nvSpPr>
        <p:spPr>
          <a:xfrm>
            <a:off x="8092440" y="4462272"/>
            <a:ext cx="274320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06" name="Text 104"/>
          <p:cNvSpPr/>
          <p:nvPr/>
        </p:nvSpPr>
        <p:spPr>
          <a:xfrm>
            <a:off x="8138160" y="4535424"/>
            <a:ext cx="2651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107" name="Shape 105"/>
          <p:cNvSpPr/>
          <p:nvPr/>
        </p:nvSpPr>
        <p:spPr>
          <a:xfrm>
            <a:off x="502920" y="5349240"/>
            <a:ext cx="5440680" cy="731520"/>
          </a:xfrm>
          <a:prstGeom prst="roundRect">
            <a:avLst>
              <a:gd name="adj" fmla="val 15000"/>
            </a:avLst>
          </a:prstGeom>
          <a:solidFill>
            <a:srgbClr val="FDEAF5"/>
          </a:solidFill>
          <a:ln w="12700">
            <a:solidFill>
              <a:srgbClr val="C2187B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08" name="Text 106"/>
          <p:cNvSpPr/>
          <p:nvPr/>
        </p:nvSpPr>
        <p:spPr>
          <a:xfrm>
            <a:off x="731520" y="5504688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C2187B"/>
                </a:solidFill>
              </a:rPr>
              <a:t>Typiske udfordringer</a:t>
            </a:r>
            <a:endParaRPr lang="en-US" sz="1200" dirty="0"/>
          </a:p>
        </p:txBody>
      </p:sp>
      <p:sp>
        <p:nvSpPr>
          <p:cNvPr id="109" name="Text 107"/>
          <p:cNvSpPr/>
          <p:nvPr/>
        </p:nvSpPr>
        <p:spPr>
          <a:xfrm>
            <a:off x="731520" y="5760720"/>
            <a:ext cx="4892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D1B2A"/>
                </a:solidFill>
              </a:rPr>
              <a:t>Dobbeltindtastning · manuelle kontroller · uklart ansvar · ventetid · fejl · Excel-workarounds · manglende overblik</a:t>
            </a:r>
            <a:endParaRPr lang="en-US" sz="950" dirty="0"/>
          </a:p>
        </p:txBody>
      </p:sp>
      <p:sp>
        <p:nvSpPr>
          <p:cNvPr id="110" name="Shape 108"/>
          <p:cNvSpPr/>
          <p:nvPr/>
        </p:nvSpPr>
        <p:spPr>
          <a:xfrm>
            <a:off x="6263640" y="5349240"/>
            <a:ext cx="5440680" cy="731520"/>
          </a:xfrm>
          <a:prstGeom prst="roundRect">
            <a:avLst>
              <a:gd name="adj" fmla="val 15000"/>
            </a:avLst>
          </a:prstGeom>
          <a:solidFill>
            <a:srgbClr val="E8F7F8"/>
          </a:solidFill>
          <a:ln w="12700">
            <a:solidFill>
              <a:srgbClr val="009CA6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11" name="Text 109"/>
          <p:cNvSpPr/>
          <p:nvPr/>
        </p:nvSpPr>
        <p:spPr>
          <a:xfrm>
            <a:off x="6492240" y="5504688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9CA6"/>
                </a:solidFill>
              </a:rPr>
              <a:t>Facilitator-note</a:t>
            </a:r>
            <a:endParaRPr lang="en-US" sz="1200" dirty="0"/>
          </a:p>
        </p:txBody>
      </p:sp>
      <p:sp>
        <p:nvSpPr>
          <p:cNvPr id="112" name="Text 110"/>
          <p:cNvSpPr/>
          <p:nvPr/>
        </p:nvSpPr>
        <p:spPr>
          <a:xfrm>
            <a:off x="6492240" y="5760720"/>
            <a:ext cx="4754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D1B2A"/>
                </a:solidFill>
              </a:rPr>
              <a:t>Fokusér på fakta: hvem gør hvad, hvornår og i hvilket system. Gem løsningerne til To-Be.</a:t>
            </a:r>
            <a:endParaRPr lang="en-US" sz="9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38A2978-6A3B-20E0-EE12-BF84B768D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70" y="1325029"/>
            <a:ext cx="10435023" cy="5171276"/>
          </a:xfrm>
          <a:prstGeom prst="rect">
            <a:avLst/>
          </a:prstGeom>
        </p:spPr>
      </p:pic>
      <p:sp>
        <p:nvSpPr>
          <p:cNvPr id="2" name="Shape TopBar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009CA6"/>
          </a:solidFill>
          <a:ln w="12700">
            <a:solidFill>
              <a:srgbClr val="009CA6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" name="Text Title"/>
          <p:cNvSpPr/>
          <p:nvPr/>
        </p:nvSpPr>
        <p:spPr>
          <a:xfrm>
            <a:off x="502920" y="411480"/>
            <a:ext cx="8046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da-DK" sz="2700" b="1">
                <a:solidFill>
                  <a:srgbClr val="071F4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2a. Procesdiagram — As-Is</a:t>
            </a:r>
            <a:endParaRPr lang="da-DK" sz="2700"/>
          </a:p>
        </p:txBody>
      </p:sp>
      <p:sp>
        <p:nvSpPr>
          <p:cNvPr id="6" name="Text Subtitle"/>
          <p:cNvSpPr/>
          <p:nvPr/>
        </p:nvSpPr>
        <p:spPr>
          <a:xfrm>
            <a:off x="521208" y="868680"/>
            <a:ext cx="896112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da-DK" sz="1250">
                <a:solidFill>
                  <a:srgbClr val="0D1B2A"/>
                </a:solidFill>
              </a:rPr>
              <a:t>Visuelt overblik over den nuværende proces med trin, ansvar og systemer.</a:t>
            </a:r>
            <a:endParaRPr lang="da-DK" sz="1250"/>
          </a:p>
        </p:txBody>
      </p:sp>
      <p:sp>
        <p:nvSpPr>
          <p:cNvPr id="7" name="Shape PinkLine"/>
          <p:cNvSpPr/>
          <p:nvPr/>
        </p:nvSpPr>
        <p:spPr>
          <a:xfrm>
            <a:off x="530352" y="1243584"/>
            <a:ext cx="1325880" cy="0"/>
          </a:xfrm>
          <a:prstGeom prst="line">
            <a:avLst/>
          </a:prstGeom>
          <a:noFill/>
          <a:ln w="38100">
            <a:solidFill>
              <a:srgbClr val="C2187B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8" name="Shape TealLine"/>
          <p:cNvSpPr/>
          <p:nvPr/>
        </p:nvSpPr>
        <p:spPr>
          <a:xfrm>
            <a:off x="1920240" y="1243584"/>
            <a:ext cx="914400" cy="0"/>
          </a:xfrm>
          <a:prstGeom prst="line">
            <a:avLst/>
          </a:prstGeom>
          <a:noFill/>
          <a:ln w="38100">
            <a:solidFill>
              <a:srgbClr val="009CA6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77062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009CA6"/>
          </a:solidFill>
          <a:ln w="12700">
            <a:solidFill>
              <a:srgbClr val="009CA6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" name="Text 3"/>
          <p:cNvSpPr/>
          <p:nvPr/>
        </p:nvSpPr>
        <p:spPr>
          <a:xfrm>
            <a:off x="502920" y="411480"/>
            <a:ext cx="8046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71F4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3. Fremtidig proces — To-Be</a:t>
            </a:r>
            <a:endParaRPr lang="en-US" sz="2700" dirty="0"/>
          </a:p>
        </p:txBody>
      </p:sp>
      <p:sp>
        <p:nvSpPr>
          <p:cNvPr id="6" name="Text 4"/>
          <p:cNvSpPr/>
          <p:nvPr/>
        </p:nvSpPr>
        <p:spPr>
          <a:xfrm>
            <a:off x="521208" y="868680"/>
            <a:ext cx="896112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0D1B2A"/>
                </a:solidFill>
              </a:rPr>
              <a:t>Definér den ønskede arbejdsgang, automatiseringer og forventet effekt.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30352" y="1243584"/>
            <a:ext cx="1325880" cy="0"/>
          </a:xfrm>
          <a:prstGeom prst="line">
            <a:avLst/>
          </a:prstGeom>
          <a:noFill/>
          <a:ln w="38100">
            <a:solidFill>
              <a:srgbClr val="C2187B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8" name="Shape 6"/>
          <p:cNvSpPr/>
          <p:nvPr/>
        </p:nvSpPr>
        <p:spPr>
          <a:xfrm>
            <a:off x="1920240" y="1243584"/>
            <a:ext cx="914400" cy="0"/>
          </a:xfrm>
          <a:prstGeom prst="line">
            <a:avLst/>
          </a:prstGeom>
          <a:noFill/>
          <a:ln w="38100">
            <a:solidFill>
              <a:srgbClr val="009CA6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9" name="Shape 7"/>
          <p:cNvSpPr/>
          <p:nvPr/>
        </p:nvSpPr>
        <p:spPr>
          <a:xfrm>
            <a:off x="411480" y="1508760"/>
            <a:ext cx="502920" cy="347472"/>
          </a:xfrm>
          <a:prstGeom prst="rect">
            <a:avLst/>
          </a:prstGeom>
          <a:solidFill>
            <a:srgbClr val="009CA6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0" name="Text 8"/>
          <p:cNvSpPr/>
          <p:nvPr/>
        </p:nvSpPr>
        <p:spPr>
          <a:xfrm>
            <a:off x="448056" y="1609344"/>
            <a:ext cx="42976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Trin</a:t>
            </a:r>
            <a:endParaRPr lang="en-US" sz="880" dirty="0"/>
          </a:p>
        </p:txBody>
      </p:sp>
      <p:sp>
        <p:nvSpPr>
          <p:cNvPr id="11" name="Shape 9"/>
          <p:cNvSpPr/>
          <p:nvPr/>
        </p:nvSpPr>
        <p:spPr>
          <a:xfrm>
            <a:off x="914400" y="1508760"/>
            <a:ext cx="2971800" cy="347472"/>
          </a:xfrm>
          <a:prstGeom prst="rect">
            <a:avLst/>
          </a:prstGeom>
          <a:solidFill>
            <a:srgbClr val="009CA6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2" name="Text 10"/>
          <p:cNvSpPr/>
          <p:nvPr/>
        </p:nvSpPr>
        <p:spPr>
          <a:xfrm>
            <a:off x="950976" y="1609344"/>
            <a:ext cx="289864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Fremtidig aktivitet</a:t>
            </a:r>
            <a:endParaRPr lang="en-US" sz="880" dirty="0"/>
          </a:p>
        </p:txBody>
      </p:sp>
      <p:sp>
        <p:nvSpPr>
          <p:cNvPr id="13" name="Shape 11"/>
          <p:cNvSpPr/>
          <p:nvPr/>
        </p:nvSpPr>
        <p:spPr>
          <a:xfrm>
            <a:off x="3886200" y="1508760"/>
            <a:ext cx="1417320" cy="347472"/>
          </a:xfrm>
          <a:prstGeom prst="rect">
            <a:avLst/>
          </a:prstGeom>
          <a:solidFill>
            <a:srgbClr val="009CA6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4" name="Text 12"/>
          <p:cNvSpPr/>
          <p:nvPr/>
        </p:nvSpPr>
        <p:spPr>
          <a:xfrm>
            <a:off x="3922776" y="1609344"/>
            <a:ext cx="134416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Ansvarlig</a:t>
            </a:r>
            <a:endParaRPr lang="en-US" sz="880" dirty="0"/>
          </a:p>
        </p:txBody>
      </p:sp>
      <p:sp>
        <p:nvSpPr>
          <p:cNvPr id="15" name="Shape 13"/>
          <p:cNvSpPr/>
          <p:nvPr/>
        </p:nvSpPr>
        <p:spPr>
          <a:xfrm>
            <a:off x="5303520" y="1508760"/>
            <a:ext cx="1417320" cy="347472"/>
          </a:xfrm>
          <a:prstGeom prst="rect">
            <a:avLst/>
          </a:prstGeom>
          <a:solidFill>
            <a:srgbClr val="009CA6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6" name="Text 14"/>
          <p:cNvSpPr/>
          <p:nvPr/>
        </p:nvSpPr>
        <p:spPr>
          <a:xfrm>
            <a:off x="5340096" y="1609344"/>
            <a:ext cx="134416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System</a:t>
            </a:r>
            <a:endParaRPr lang="en-US" sz="880" dirty="0"/>
          </a:p>
        </p:txBody>
      </p:sp>
      <p:sp>
        <p:nvSpPr>
          <p:cNvPr id="17" name="Shape 15"/>
          <p:cNvSpPr/>
          <p:nvPr/>
        </p:nvSpPr>
        <p:spPr>
          <a:xfrm>
            <a:off x="6720840" y="1508760"/>
            <a:ext cx="1325880" cy="347472"/>
          </a:xfrm>
          <a:prstGeom prst="rect">
            <a:avLst/>
          </a:prstGeom>
          <a:solidFill>
            <a:srgbClr val="009CA6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8" name="Text 16"/>
          <p:cNvSpPr/>
          <p:nvPr/>
        </p:nvSpPr>
        <p:spPr>
          <a:xfrm>
            <a:off x="6757416" y="1609344"/>
            <a:ext cx="125272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Autom.</a:t>
            </a:r>
            <a:endParaRPr lang="en-US" sz="880" dirty="0"/>
          </a:p>
        </p:txBody>
      </p:sp>
      <p:sp>
        <p:nvSpPr>
          <p:cNvPr id="19" name="Shape 17"/>
          <p:cNvSpPr/>
          <p:nvPr/>
        </p:nvSpPr>
        <p:spPr>
          <a:xfrm>
            <a:off x="8046720" y="1508760"/>
            <a:ext cx="2880360" cy="347472"/>
          </a:xfrm>
          <a:prstGeom prst="rect">
            <a:avLst/>
          </a:prstGeom>
          <a:solidFill>
            <a:srgbClr val="009CA6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20" name="Text 18"/>
          <p:cNvSpPr/>
          <p:nvPr/>
        </p:nvSpPr>
        <p:spPr>
          <a:xfrm>
            <a:off x="8083296" y="1609344"/>
            <a:ext cx="280720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Forventet effekt</a:t>
            </a:r>
            <a:endParaRPr lang="en-US" sz="880" dirty="0"/>
          </a:p>
        </p:txBody>
      </p:sp>
      <p:sp>
        <p:nvSpPr>
          <p:cNvPr id="21" name="Shape 19"/>
          <p:cNvSpPr/>
          <p:nvPr/>
        </p:nvSpPr>
        <p:spPr>
          <a:xfrm>
            <a:off x="411480" y="1856232"/>
            <a:ext cx="50292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22" name="Text 20"/>
          <p:cNvSpPr/>
          <p:nvPr/>
        </p:nvSpPr>
        <p:spPr>
          <a:xfrm>
            <a:off x="457200" y="1929384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0D1B2A"/>
                </a:solidFill>
              </a:rPr>
              <a:t>1</a:t>
            </a:r>
            <a:endParaRPr lang="en-US" sz="820" dirty="0"/>
          </a:p>
        </p:txBody>
      </p:sp>
      <p:sp>
        <p:nvSpPr>
          <p:cNvPr id="23" name="Shape 21"/>
          <p:cNvSpPr/>
          <p:nvPr/>
        </p:nvSpPr>
        <p:spPr>
          <a:xfrm>
            <a:off x="914400" y="1856232"/>
            <a:ext cx="297180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24" name="Text 22"/>
          <p:cNvSpPr/>
          <p:nvPr/>
        </p:nvSpPr>
        <p:spPr>
          <a:xfrm>
            <a:off x="960120" y="1929384"/>
            <a:ext cx="28803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25" name="Shape 23"/>
          <p:cNvSpPr/>
          <p:nvPr/>
        </p:nvSpPr>
        <p:spPr>
          <a:xfrm>
            <a:off x="3886200" y="1856232"/>
            <a:ext cx="141732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26" name="Text 24"/>
          <p:cNvSpPr/>
          <p:nvPr/>
        </p:nvSpPr>
        <p:spPr>
          <a:xfrm>
            <a:off x="3931920" y="1929384"/>
            <a:ext cx="1325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27" name="Shape 25"/>
          <p:cNvSpPr/>
          <p:nvPr/>
        </p:nvSpPr>
        <p:spPr>
          <a:xfrm>
            <a:off x="5303520" y="1856232"/>
            <a:ext cx="141732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28" name="Text 26"/>
          <p:cNvSpPr/>
          <p:nvPr/>
        </p:nvSpPr>
        <p:spPr>
          <a:xfrm>
            <a:off x="5349240" y="1929384"/>
            <a:ext cx="1325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29" name="Shape 27"/>
          <p:cNvSpPr/>
          <p:nvPr/>
        </p:nvSpPr>
        <p:spPr>
          <a:xfrm>
            <a:off x="6720840" y="1856232"/>
            <a:ext cx="13258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30" name="Text 28"/>
          <p:cNvSpPr/>
          <p:nvPr/>
        </p:nvSpPr>
        <p:spPr>
          <a:xfrm>
            <a:off x="6766560" y="192938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0D1B2A"/>
                </a:solidFill>
              </a:rPr>
              <a:t>Ja / Nej / Delvist</a:t>
            </a:r>
            <a:endParaRPr lang="en-US" sz="820" dirty="0"/>
          </a:p>
        </p:txBody>
      </p:sp>
      <p:sp>
        <p:nvSpPr>
          <p:cNvPr id="31" name="Shape 29"/>
          <p:cNvSpPr/>
          <p:nvPr/>
        </p:nvSpPr>
        <p:spPr>
          <a:xfrm>
            <a:off x="8046720" y="1856232"/>
            <a:ext cx="288036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32" name="Text 30"/>
          <p:cNvSpPr/>
          <p:nvPr/>
        </p:nvSpPr>
        <p:spPr>
          <a:xfrm>
            <a:off x="8092440" y="1929384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33" name="Shape 31"/>
          <p:cNvSpPr/>
          <p:nvPr/>
        </p:nvSpPr>
        <p:spPr>
          <a:xfrm>
            <a:off x="411480" y="2386584"/>
            <a:ext cx="50292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34" name="Text 32"/>
          <p:cNvSpPr/>
          <p:nvPr/>
        </p:nvSpPr>
        <p:spPr>
          <a:xfrm>
            <a:off x="457200" y="2459736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0D1B2A"/>
                </a:solidFill>
              </a:rPr>
              <a:t>2</a:t>
            </a:r>
            <a:endParaRPr lang="en-US" sz="820" dirty="0"/>
          </a:p>
        </p:txBody>
      </p:sp>
      <p:sp>
        <p:nvSpPr>
          <p:cNvPr id="35" name="Shape 33"/>
          <p:cNvSpPr/>
          <p:nvPr/>
        </p:nvSpPr>
        <p:spPr>
          <a:xfrm>
            <a:off x="914400" y="2386584"/>
            <a:ext cx="297180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36" name="Text 34"/>
          <p:cNvSpPr/>
          <p:nvPr/>
        </p:nvSpPr>
        <p:spPr>
          <a:xfrm>
            <a:off x="960120" y="2459736"/>
            <a:ext cx="28803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37" name="Shape 35"/>
          <p:cNvSpPr/>
          <p:nvPr/>
        </p:nvSpPr>
        <p:spPr>
          <a:xfrm>
            <a:off x="3886200" y="2386584"/>
            <a:ext cx="141732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38" name="Text 36"/>
          <p:cNvSpPr/>
          <p:nvPr/>
        </p:nvSpPr>
        <p:spPr>
          <a:xfrm>
            <a:off x="3931920" y="2459736"/>
            <a:ext cx="1325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39" name="Shape 37"/>
          <p:cNvSpPr/>
          <p:nvPr/>
        </p:nvSpPr>
        <p:spPr>
          <a:xfrm>
            <a:off x="5303520" y="2386584"/>
            <a:ext cx="141732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40" name="Text 38"/>
          <p:cNvSpPr/>
          <p:nvPr/>
        </p:nvSpPr>
        <p:spPr>
          <a:xfrm>
            <a:off x="5349240" y="2459736"/>
            <a:ext cx="1325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41" name="Shape 39"/>
          <p:cNvSpPr/>
          <p:nvPr/>
        </p:nvSpPr>
        <p:spPr>
          <a:xfrm>
            <a:off x="6720840" y="2386584"/>
            <a:ext cx="13258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42" name="Text 40"/>
          <p:cNvSpPr/>
          <p:nvPr/>
        </p:nvSpPr>
        <p:spPr>
          <a:xfrm>
            <a:off x="6766560" y="2459736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0D1B2A"/>
                </a:solidFill>
              </a:rPr>
              <a:t>Ja / Nej / Delvist</a:t>
            </a:r>
            <a:endParaRPr lang="en-US" sz="820" dirty="0"/>
          </a:p>
        </p:txBody>
      </p:sp>
      <p:sp>
        <p:nvSpPr>
          <p:cNvPr id="43" name="Shape 41"/>
          <p:cNvSpPr/>
          <p:nvPr/>
        </p:nvSpPr>
        <p:spPr>
          <a:xfrm>
            <a:off x="8046720" y="2386584"/>
            <a:ext cx="288036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44" name="Text 42"/>
          <p:cNvSpPr/>
          <p:nvPr/>
        </p:nvSpPr>
        <p:spPr>
          <a:xfrm>
            <a:off x="8092440" y="2459736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45" name="Shape 43"/>
          <p:cNvSpPr/>
          <p:nvPr/>
        </p:nvSpPr>
        <p:spPr>
          <a:xfrm>
            <a:off x="411480" y="2916936"/>
            <a:ext cx="50292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46" name="Text 44"/>
          <p:cNvSpPr/>
          <p:nvPr/>
        </p:nvSpPr>
        <p:spPr>
          <a:xfrm>
            <a:off x="457200" y="2990088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0D1B2A"/>
                </a:solidFill>
              </a:rPr>
              <a:t>3</a:t>
            </a:r>
            <a:endParaRPr lang="en-US" sz="820" dirty="0"/>
          </a:p>
        </p:txBody>
      </p:sp>
      <p:sp>
        <p:nvSpPr>
          <p:cNvPr id="47" name="Shape 45"/>
          <p:cNvSpPr/>
          <p:nvPr/>
        </p:nvSpPr>
        <p:spPr>
          <a:xfrm>
            <a:off x="914400" y="2916936"/>
            <a:ext cx="297180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48" name="Text 46"/>
          <p:cNvSpPr/>
          <p:nvPr/>
        </p:nvSpPr>
        <p:spPr>
          <a:xfrm>
            <a:off x="960120" y="2990088"/>
            <a:ext cx="28803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49" name="Shape 47"/>
          <p:cNvSpPr/>
          <p:nvPr/>
        </p:nvSpPr>
        <p:spPr>
          <a:xfrm>
            <a:off x="3886200" y="2916936"/>
            <a:ext cx="141732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0" name="Text 48"/>
          <p:cNvSpPr/>
          <p:nvPr/>
        </p:nvSpPr>
        <p:spPr>
          <a:xfrm>
            <a:off x="3931920" y="2990088"/>
            <a:ext cx="1325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51" name="Shape 49"/>
          <p:cNvSpPr/>
          <p:nvPr/>
        </p:nvSpPr>
        <p:spPr>
          <a:xfrm>
            <a:off x="5303520" y="2916936"/>
            <a:ext cx="141732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2" name="Text 50"/>
          <p:cNvSpPr/>
          <p:nvPr/>
        </p:nvSpPr>
        <p:spPr>
          <a:xfrm>
            <a:off x="5349240" y="2990088"/>
            <a:ext cx="1325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53" name="Shape 51"/>
          <p:cNvSpPr/>
          <p:nvPr/>
        </p:nvSpPr>
        <p:spPr>
          <a:xfrm>
            <a:off x="6720840" y="2916936"/>
            <a:ext cx="13258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4" name="Text 52"/>
          <p:cNvSpPr/>
          <p:nvPr/>
        </p:nvSpPr>
        <p:spPr>
          <a:xfrm>
            <a:off x="6766560" y="2990088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0D1B2A"/>
                </a:solidFill>
              </a:rPr>
              <a:t>Ja / Nej / Delvist</a:t>
            </a:r>
            <a:endParaRPr lang="en-US" sz="820" dirty="0"/>
          </a:p>
        </p:txBody>
      </p:sp>
      <p:sp>
        <p:nvSpPr>
          <p:cNvPr id="55" name="Shape 53"/>
          <p:cNvSpPr/>
          <p:nvPr/>
        </p:nvSpPr>
        <p:spPr>
          <a:xfrm>
            <a:off x="8046720" y="2916936"/>
            <a:ext cx="288036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6" name="Text 54"/>
          <p:cNvSpPr/>
          <p:nvPr/>
        </p:nvSpPr>
        <p:spPr>
          <a:xfrm>
            <a:off x="8092440" y="2990088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57" name="Shape 55"/>
          <p:cNvSpPr/>
          <p:nvPr/>
        </p:nvSpPr>
        <p:spPr>
          <a:xfrm>
            <a:off x="411480" y="3447288"/>
            <a:ext cx="50292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8" name="Text 56"/>
          <p:cNvSpPr/>
          <p:nvPr/>
        </p:nvSpPr>
        <p:spPr>
          <a:xfrm>
            <a:off x="457200" y="3520440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0D1B2A"/>
                </a:solidFill>
              </a:rPr>
              <a:t>4</a:t>
            </a:r>
            <a:endParaRPr lang="en-US" sz="820" dirty="0"/>
          </a:p>
        </p:txBody>
      </p:sp>
      <p:sp>
        <p:nvSpPr>
          <p:cNvPr id="59" name="Shape 57"/>
          <p:cNvSpPr/>
          <p:nvPr/>
        </p:nvSpPr>
        <p:spPr>
          <a:xfrm>
            <a:off x="914400" y="3447288"/>
            <a:ext cx="297180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60" name="Text 58"/>
          <p:cNvSpPr/>
          <p:nvPr/>
        </p:nvSpPr>
        <p:spPr>
          <a:xfrm>
            <a:off x="960120" y="3520440"/>
            <a:ext cx="28803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61" name="Shape 59"/>
          <p:cNvSpPr/>
          <p:nvPr/>
        </p:nvSpPr>
        <p:spPr>
          <a:xfrm>
            <a:off x="3886200" y="3447288"/>
            <a:ext cx="141732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62" name="Text 60"/>
          <p:cNvSpPr/>
          <p:nvPr/>
        </p:nvSpPr>
        <p:spPr>
          <a:xfrm>
            <a:off x="3931920" y="3520440"/>
            <a:ext cx="1325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63" name="Shape 61"/>
          <p:cNvSpPr/>
          <p:nvPr/>
        </p:nvSpPr>
        <p:spPr>
          <a:xfrm>
            <a:off x="5303520" y="3447288"/>
            <a:ext cx="141732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64" name="Text 62"/>
          <p:cNvSpPr/>
          <p:nvPr/>
        </p:nvSpPr>
        <p:spPr>
          <a:xfrm>
            <a:off x="5349240" y="3520440"/>
            <a:ext cx="1325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65" name="Shape 63"/>
          <p:cNvSpPr/>
          <p:nvPr/>
        </p:nvSpPr>
        <p:spPr>
          <a:xfrm>
            <a:off x="6720840" y="3447288"/>
            <a:ext cx="13258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66" name="Text 64"/>
          <p:cNvSpPr/>
          <p:nvPr/>
        </p:nvSpPr>
        <p:spPr>
          <a:xfrm>
            <a:off x="6766560" y="3520440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0D1B2A"/>
                </a:solidFill>
              </a:rPr>
              <a:t>Ja / Nej / Delvist</a:t>
            </a:r>
            <a:endParaRPr lang="en-US" sz="820" dirty="0"/>
          </a:p>
        </p:txBody>
      </p:sp>
      <p:sp>
        <p:nvSpPr>
          <p:cNvPr id="67" name="Shape 65"/>
          <p:cNvSpPr/>
          <p:nvPr/>
        </p:nvSpPr>
        <p:spPr>
          <a:xfrm>
            <a:off x="8046720" y="3447288"/>
            <a:ext cx="288036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68" name="Text 66"/>
          <p:cNvSpPr/>
          <p:nvPr/>
        </p:nvSpPr>
        <p:spPr>
          <a:xfrm>
            <a:off x="8092440" y="3520440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69" name="Shape 67"/>
          <p:cNvSpPr/>
          <p:nvPr/>
        </p:nvSpPr>
        <p:spPr>
          <a:xfrm>
            <a:off x="411480" y="3977640"/>
            <a:ext cx="50292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70" name="Text 68"/>
          <p:cNvSpPr/>
          <p:nvPr/>
        </p:nvSpPr>
        <p:spPr>
          <a:xfrm>
            <a:off x="457200" y="4050792"/>
            <a:ext cx="411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0D1B2A"/>
                </a:solidFill>
              </a:rPr>
              <a:t>5</a:t>
            </a:r>
            <a:endParaRPr lang="en-US" sz="820" dirty="0"/>
          </a:p>
        </p:txBody>
      </p:sp>
      <p:sp>
        <p:nvSpPr>
          <p:cNvPr id="71" name="Shape 69"/>
          <p:cNvSpPr/>
          <p:nvPr/>
        </p:nvSpPr>
        <p:spPr>
          <a:xfrm>
            <a:off x="914400" y="3977640"/>
            <a:ext cx="297180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72" name="Text 70"/>
          <p:cNvSpPr/>
          <p:nvPr/>
        </p:nvSpPr>
        <p:spPr>
          <a:xfrm>
            <a:off x="960120" y="4050792"/>
            <a:ext cx="28803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73" name="Shape 71"/>
          <p:cNvSpPr/>
          <p:nvPr/>
        </p:nvSpPr>
        <p:spPr>
          <a:xfrm>
            <a:off x="3886200" y="3977640"/>
            <a:ext cx="141732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74" name="Text 72"/>
          <p:cNvSpPr/>
          <p:nvPr/>
        </p:nvSpPr>
        <p:spPr>
          <a:xfrm>
            <a:off x="3931920" y="4050792"/>
            <a:ext cx="1325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75" name="Shape 73"/>
          <p:cNvSpPr/>
          <p:nvPr/>
        </p:nvSpPr>
        <p:spPr>
          <a:xfrm>
            <a:off x="5303520" y="3977640"/>
            <a:ext cx="141732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76" name="Text 74"/>
          <p:cNvSpPr/>
          <p:nvPr/>
        </p:nvSpPr>
        <p:spPr>
          <a:xfrm>
            <a:off x="5349240" y="4050792"/>
            <a:ext cx="1325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77" name="Shape 75"/>
          <p:cNvSpPr/>
          <p:nvPr/>
        </p:nvSpPr>
        <p:spPr>
          <a:xfrm>
            <a:off x="6720840" y="3977640"/>
            <a:ext cx="13258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78" name="Text 76"/>
          <p:cNvSpPr/>
          <p:nvPr/>
        </p:nvSpPr>
        <p:spPr>
          <a:xfrm>
            <a:off x="6766560" y="4050792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20" dirty="0">
                <a:solidFill>
                  <a:srgbClr val="0D1B2A"/>
                </a:solidFill>
              </a:rPr>
              <a:t>Ja / Nej / Delvist</a:t>
            </a:r>
            <a:endParaRPr lang="en-US" sz="820" dirty="0"/>
          </a:p>
        </p:txBody>
      </p:sp>
      <p:sp>
        <p:nvSpPr>
          <p:cNvPr id="79" name="Shape 77"/>
          <p:cNvSpPr/>
          <p:nvPr/>
        </p:nvSpPr>
        <p:spPr>
          <a:xfrm>
            <a:off x="8046720" y="3977640"/>
            <a:ext cx="288036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80" name="Text 78"/>
          <p:cNvSpPr/>
          <p:nvPr/>
        </p:nvSpPr>
        <p:spPr>
          <a:xfrm>
            <a:off x="8092440" y="4050792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20" dirty="0"/>
          </a:p>
        </p:txBody>
      </p:sp>
      <p:sp>
        <p:nvSpPr>
          <p:cNvPr id="81" name="Shape 79"/>
          <p:cNvSpPr/>
          <p:nvPr/>
        </p:nvSpPr>
        <p:spPr>
          <a:xfrm>
            <a:off x="685800" y="4800600"/>
            <a:ext cx="3474720" cy="1234440"/>
          </a:xfrm>
          <a:prstGeom prst="roundRect">
            <a:avLst>
              <a:gd name="adj" fmla="val 8889"/>
            </a:avLst>
          </a:prstGeom>
          <a:solidFill>
            <a:srgbClr val="F1EDF7"/>
          </a:solidFill>
          <a:ln w="1270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82" name="Shape 80"/>
          <p:cNvSpPr/>
          <p:nvPr/>
        </p:nvSpPr>
        <p:spPr>
          <a:xfrm>
            <a:off x="685800" y="4800600"/>
            <a:ext cx="3474720" cy="411480"/>
          </a:xfrm>
          <a:prstGeom prst="roundRect">
            <a:avLst>
              <a:gd name="adj" fmla="val 26667"/>
            </a:avLst>
          </a:prstGeom>
          <a:solidFill>
            <a:srgbClr val="614C93"/>
          </a:solidFill>
          <a:ln w="12700">
            <a:solidFill>
              <a:srgbClr val="614C93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83" name="Text 81"/>
          <p:cNvSpPr/>
          <p:nvPr/>
        </p:nvSpPr>
        <p:spPr>
          <a:xfrm>
            <a:off x="832104" y="4910328"/>
            <a:ext cx="318211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Ønsket forbedring</a:t>
            </a:r>
            <a:endParaRPr lang="en-US" sz="1200" dirty="0"/>
          </a:p>
        </p:txBody>
      </p:sp>
      <p:sp>
        <p:nvSpPr>
          <p:cNvPr id="84" name="Text 82"/>
          <p:cNvSpPr/>
          <p:nvPr/>
        </p:nvSpPr>
        <p:spPr>
          <a:xfrm>
            <a:off x="886968" y="5458968"/>
            <a:ext cx="137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14C93"/>
                </a:solidFill>
              </a:rPr>
              <a:t>•</a:t>
            </a:r>
            <a:endParaRPr lang="en-US" sz="1000" dirty="0"/>
          </a:p>
        </p:txBody>
      </p:sp>
      <p:sp>
        <p:nvSpPr>
          <p:cNvPr id="85" name="Text 83"/>
          <p:cNvSpPr/>
          <p:nvPr/>
        </p:nvSpPr>
        <p:spPr>
          <a:xfrm>
            <a:off x="1069848" y="5458968"/>
            <a:ext cx="290779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20" dirty="0">
                <a:solidFill>
                  <a:srgbClr val="0D1B2A"/>
                </a:solidFill>
              </a:rPr>
              <a:t>Hvordan skal processen fungere bedre fremover?</a:t>
            </a:r>
            <a:endParaRPr lang="en-US" sz="920" dirty="0"/>
          </a:p>
        </p:txBody>
      </p:sp>
      <p:sp>
        <p:nvSpPr>
          <p:cNvPr id="86" name="Text 84"/>
          <p:cNvSpPr/>
          <p:nvPr/>
        </p:nvSpPr>
        <p:spPr>
          <a:xfrm>
            <a:off x="886968" y="5788152"/>
            <a:ext cx="137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14C93"/>
                </a:solidFill>
              </a:rPr>
              <a:t>•</a:t>
            </a:r>
            <a:endParaRPr lang="en-US" sz="1000" dirty="0"/>
          </a:p>
        </p:txBody>
      </p:sp>
      <p:sp>
        <p:nvSpPr>
          <p:cNvPr id="87" name="Text 85"/>
          <p:cNvSpPr/>
          <p:nvPr/>
        </p:nvSpPr>
        <p:spPr>
          <a:xfrm>
            <a:off x="1069848" y="5788152"/>
            <a:ext cx="290779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20" dirty="0">
                <a:solidFill>
                  <a:srgbClr val="0D1B2A"/>
                </a:solidFill>
              </a:rPr>
              <a:t>Hvilken værdi skabes for brugere, kunder og ledelse?</a:t>
            </a:r>
            <a:endParaRPr lang="en-US" sz="920" dirty="0"/>
          </a:p>
        </p:txBody>
      </p:sp>
      <p:sp>
        <p:nvSpPr>
          <p:cNvPr id="88" name="Shape 86"/>
          <p:cNvSpPr/>
          <p:nvPr/>
        </p:nvSpPr>
        <p:spPr>
          <a:xfrm>
            <a:off x="4389120" y="4800600"/>
            <a:ext cx="3474720" cy="1234440"/>
          </a:xfrm>
          <a:prstGeom prst="roundRect">
            <a:avLst>
              <a:gd name="adj" fmla="val 8889"/>
            </a:avLst>
          </a:prstGeom>
          <a:solidFill>
            <a:srgbClr val="FDEAF5"/>
          </a:solidFill>
          <a:ln w="1270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89" name="Shape 87"/>
          <p:cNvSpPr/>
          <p:nvPr/>
        </p:nvSpPr>
        <p:spPr>
          <a:xfrm>
            <a:off x="4389120" y="4800600"/>
            <a:ext cx="3474720" cy="411480"/>
          </a:xfrm>
          <a:prstGeom prst="roundRect">
            <a:avLst>
              <a:gd name="adj" fmla="val 26667"/>
            </a:avLst>
          </a:prstGeom>
          <a:solidFill>
            <a:srgbClr val="C2187B"/>
          </a:solidFill>
          <a:ln w="12700">
            <a:solidFill>
              <a:srgbClr val="C2187B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90" name="Text 88"/>
          <p:cNvSpPr/>
          <p:nvPr/>
        </p:nvSpPr>
        <p:spPr>
          <a:xfrm>
            <a:off x="4535424" y="4910328"/>
            <a:ext cx="318211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Fjern / forenkle</a:t>
            </a:r>
            <a:endParaRPr lang="en-US" sz="1200" dirty="0"/>
          </a:p>
        </p:txBody>
      </p:sp>
      <p:sp>
        <p:nvSpPr>
          <p:cNvPr id="91" name="Text 89"/>
          <p:cNvSpPr/>
          <p:nvPr/>
        </p:nvSpPr>
        <p:spPr>
          <a:xfrm>
            <a:off x="4590288" y="5458968"/>
            <a:ext cx="137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2187B"/>
                </a:solidFill>
              </a:rPr>
              <a:t>•</a:t>
            </a:r>
            <a:endParaRPr lang="en-US" sz="1000" dirty="0"/>
          </a:p>
        </p:txBody>
      </p:sp>
      <p:sp>
        <p:nvSpPr>
          <p:cNvPr id="92" name="Text 90"/>
          <p:cNvSpPr/>
          <p:nvPr/>
        </p:nvSpPr>
        <p:spPr>
          <a:xfrm>
            <a:off x="4773168" y="5458968"/>
            <a:ext cx="290779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920" dirty="0">
                <a:solidFill>
                  <a:srgbClr val="0D1B2A"/>
                </a:solidFill>
              </a:rPr>
              <a:t>Hvilke manuelle Excel-lister, mails, dobbeltregistreringer eller godkendelser kan fjernes?</a:t>
            </a:r>
            <a:endParaRPr lang="en-US" sz="920" dirty="0"/>
          </a:p>
        </p:txBody>
      </p:sp>
      <p:sp>
        <p:nvSpPr>
          <p:cNvPr id="93" name="Shape 91"/>
          <p:cNvSpPr/>
          <p:nvPr/>
        </p:nvSpPr>
        <p:spPr>
          <a:xfrm>
            <a:off x="8092440" y="4800600"/>
            <a:ext cx="3474720" cy="123444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1270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94" name="Shape 92"/>
          <p:cNvSpPr/>
          <p:nvPr/>
        </p:nvSpPr>
        <p:spPr>
          <a:xfrm>
            <a:off x="8092440" y="4800600"/>
            <a:ext cx="3474720" cy="411480"/>
          </a:xfrm>
          <a:prstGeom prst="roundRect">
            <a:avLst>
              <a:gd name="adj" fmla="val 26667"/>
            </a:avLst>
          </a:prstGeom>
          <a:solidFill>
            <a:srgbClr val="071F49"/>
          </a:solidFill>
          <a:ln w="12700">
            <a:solidFill>
              <a:srgbClr val="071F49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95" name="Text 93"/>
          <p:cNvSpPr/>
          <p:nvPr/>
        </p:nvSpPr>
        <p:spPr>
          <a:xfrm>
            <a:off x="8238744" y="4910328"/>
            <a:ext cx="318211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Automatisér</a:t>
            </a:r>
            <a:endParaRPr lang="en-US" sz="1200" dirty="0"/>
          </a:p>
        </p:txBody>
      </p:sp>
      <p:sp>
        <p:nvSpPr>
          <p:cNvPr id="96" name="Text 94"/>
          <p:cNvSpPr/>
          <p:nvPr/>
        </p:nvSpPr>
        <p:spPr>
          <a:xfrm>
            <a:off x="8293608" y="5458968"/>
            <a:ext cx="137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71F49"/>
                </a:solidFill>
              </a:rPr>
              <a:t>•</a:t>
            </a:r>
            <a:endParaRPr lang="en-US" sz="1000" dirty="0"/>
          </a:p>
        </p:txBody>
      </p:sp>
      <p:sp>
        <p:nvSpPr>
          <p:cNvPr id="97" name="Text 95"/>
          <p:cNvSpPr/>
          <p:nvPr/>
        </p:nvSpPr>
        <p:spPr>
          <a:xfrm>
            <a:off x="8476488" y="5458968"/>
            <a:ext cx="290779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20" dirty="0">
                <a:solidFill>
                  <a:srgbClr val="0D1B2A"/>
                </a:solidFill>
              </a:rPr>
              <a:t>Hvor kan data flyde automatisk?</a:t>
            </a:r>
            <a:endParaRPr lang="en-US" sz="920" dirty="0"/>
          </a:p>
        </p:txBody>
      </p:sp>
      <p:sp>
        <p:nvSpPr>
          <p:cNvPr id="98" name="Text 96"/>
          <p:cNvSpPr/>
          <p:nvPr/>
        </p:nvSpPr>
        <p:spPr>
          <a:xfrm>
            <a:off x="8293608" y="5788152"/>
            <a:ext cx="137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71F49"/>
                </a:solidFill>
              </a:rPr>
              <a:t>•</a:t>
            </a:r>
            <a:endParaRPr lang="en-US" sz="1000" dirty="0"/>
          </a:p>
        </p:txBody>
      </p:sp>
      <p:sp>
        <p:nvSpPr>
          <p:cNvPr id="99" name="Text 97"/>
          <p:cNvSpPr/>
          <p:nvPr/>
        </p:nvSpPr>
        <p:spPr>
          <a:xfrm>
            <a:off x="8476488" y="5788152"/>
            <a:ext cx="290779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20" dirty="0">
                <a:solidFill>
                  <a:srgbClr val="0D1B2A"/>
                </a:solidFill>
              </a:rPr>
              <a:t>Hvilke regler kan systemet håndtere?</a:t>
            </a:r>
            <a:endParaRPr lang="en-US" sz="9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052F88-D660-D482-F9C0-1CF834940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92EC798-0336-49ED-AF7F-9F5E4565A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70" y="1325029"/>
            <a:ext cx="10435023" cy="5171276"/>
          </a:xfrm>
          <a:prstGeom prst="rect">
            <a:avLst/>
          </a:prstGeom>
        </p:spPr>
      </p:pic>
      <p:sp>
        <p:nvSpPr>
          <p:cNvPr id="2" name="Shape TopBar">
            <a:extLst>
              <a:ext uri="{FF2B5EF4-FFF2-40B4-BE49-F238E27FC236}">
                <a16:creationId xmlns:a16="http://schemas.microsoft.com/office/drawing/2014/main" id="{C3D17291-311C-C4BD-C510-1D02D5094BFE}"/>
              </a:ext>
            </a:extLst>
          </p:cNvPr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009CA6"/>
          </a:solidFill>
          <a:ln w="12700">
            <a:solidFill>
              <a:srgbClr val="009CA6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" name="Text Title">
            <a:extLst>
              <a:ext uri="{FF2B5EF4-FFF2-40B4-BE49-F238E27FC236}">
                <a16:creationId xmlns:a16="http://schemas.microsoft.com/office/drawing/2014/main" id="{10D52D50-B5B9-7CDA-59C8-55C24656EEAA}"/>
              </a:ext>
            </a:extLst>
          </p:cNvPr>
          <p:cNvSpPr/>
          <p:nvPr/>
        </p:nvSpPr>
        <p:spPr>
          <a:xfrm>
            <a:off x="502920" y="411480"/>
            <a:ext cx="8046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da-DK" sz="2700" b="1" dirty="0">
                <a:solidFill>
                  <a:srgbClr val="071F4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3a. Procesdiagram — To-Be</a:t>
            </a:r>
            <a:endParaRPr lang="da-DK" sz="2700" dirty="0"/>
          </a:p>
        </p:txBody>
      </p:sp>
      <p:sp>
        <p:nvSpPr>
          <p:cNvPr id="6" name="Text Subtitle">
            <a:extLst>
              <a:ext uri="{FF2B5EF4-FFF2-40B4-BE49-F238E27FC236}">
                <a16:creationId xmlns:a16="http://schemas.microsoft.com/office/drawing/2014/main" id="{E144FCCB-5EE0-9A58-0CE8-47D151B15933}"/>
              </a:ext>
            </a:extLst>
          </p:cNvPr>
          <p:cNvSpPr/>
          <p:nvPr/>
        </p:nvSpPr>
        <p:spPr>
          <a:xfrm>
            <a:off x="521208" y="868680"/>
            <a:ext cx="896112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da-DK" sz="1250" dirty="0">
                <a:solidFill>
                  <a:srgbClr val="0D1B2A"/>
                </a:solidFill>
              </a:rPr>
              <a:t>Visuelt overblik over den fremtidige proces med trin, ansvar og systemer.</a:t>
            </a:r>
            <a:endParaRPr lang="da-DK" sz="1250" dirty="0"/>
          </a:p>
        </p:txBody>
      </p:sp>
      <p:sp>
        <p:nvSpPr>
          <p:cNvPr id="7" name="Shape PinkLine">
            <a:extLst>
              <a:ext uri="{FF2B5EF4-FFF2-40B4-BE49-F238E27FC236}">
                <a16:creationId xmlns:a16="http://schemas.microsoft.com/office/drawing/2014/main" id="{45C52241-21D0-7FC5-F79F-D1014BD1BD66}"/>
              </a:ext>
            </a:extLst>
          </p:cNvPr>
          <p:cNvSpPr/>
          <p:nvPr/>
        </p:nvSpPr>
        <p:spPr>
          <a:xfrm>
            <a:off x="530352" y="1243584"/>
            <a:ext cx="1325880" cy="0"/>
          </a:xfrm>
          <a:prstGeom prst="line">
            <a:avLst/>
          </a:prstGeom>
          <a:noFill/>
          <a:ln w="38100">
            <a:solidFill>
              <a:srgbClr val="C2187B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8" name="Shape TealLine">
            <a:extLst>
              <a:ext uri="{FF2B5EF4-FFF2-40B4-BE49-F238E27FC236}">
                <a16:creationId xmlns:a16="http://schemas.microsoft.com/office/drawing/2014/main" id="{98CF2193-D538-015D-4E0E-A085FE8E2E2E}"/>
              </a:ext>
            </a:extLst>
          </p:cNvPr>
          <p:cNvSpPr/>
          <p:nvPr/>
        </p:nvSpPr>
        <p:spPr>
          <a:xfrm>
            <a:off x="1920240" y="1243584"/>
            <a:ext cx="914400" cy="0"/>
          </a:xfrm>
          <a:prstGeom prst="line">
            <a:avLst/>
          </a:prstGeom>
          <a:noFill/>
          <a:ln w="38100">
            <a:solidFill>
              <a:srgbClr val="009CA6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608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009CA6"/>
          </a:solidFill>
          <a:ln w="12700">
            <a:solidFill>
              <a:srgbClr val="009CA6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" name="Text 3"/>
          <p:cNvSpPr/>
          <p:nvPr/>
        </p:nvSpPr>
        <p:spPr>
          <a:xfrm>
            <a:off x="502920" y="411480"/>
            <a:ext cx="8046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71F4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4. Roller og ansvar</a:t>
            </a:r>
            <a:endParaRPr lang="en-US" sz="2700" dirty="0"/>
          </a:p>
        </p:txBody>
      </p:sp>
      <p:sp>
        <p:nvSpPr>
          <p:cNvPr id="6" name="Text 4"/>
          <p:cNvSpPr/>
          <p:nvPr/>
        </p:nvSpPr>
        <p:spPr>
          <a:xfrm>
            <a:off x="521208" y="868680"/>
            <a:ext cx="896112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0D1B2A"/>
                </a:solidFill>
              </a:rPr>
              <a:t>Gør ansvar, beslutningsret og involvering tydelig.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30352" y="1243584"/>
            <a:ext cx="1325880" cy="0"/>
          </a:xfrm>
          <a:prstGeom prst="line">
            <a:avLst/>
          </a:prstGeom>
          <a:noFill/>
          <a:ln w="38100">
            <a:solidFill>
              <a:srgbClr val="C2187B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8" name="Shape 6"/>
          <p:cNvSpPr/>
          <p:nvPr/>
        </p:nvSpPr>
        <p:spPr>
          <a:xfrm>
            <a:off x="1920240" y="1243584"/>
            <a:ext cx="914400" cy="0"/>
          </a:xfrm>
          <a:prstGeom prst="line">
            <a:avLst/>
          </a:prstGeom>
          <a:noFill/>
          <a:ln w="38100">
            <a:solidFill>
              <a:srgbClr val="009CA6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9" name="Shape 7"/>
          <p:cNvSpPr/>
          <p:nvPr/>
        </p:nvSpPr>
        <p:spPr>
          <a:xfrm>
            <a:off x="502920" y="1572768"/>
            <a:ext cx="1920240" cy="347472"/>
          </a:xfrm>
          <a:prstGeom prst="rect">
            <a:avLst/>
          </a:prstGeom>
          <a:solidFill>
            <a:srgbClr val="614C93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0" name="Text 8"/>
          <p:cNvSpPr/>
          <p:nvPr/>
        </p:nvSpPr>
        <p:spPr>
          <a:xfrm>
            <a:off x="539496" y="1673352"/>
            <a:ext cx="184708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Rolle</a:t>
            </a:r>
            <a:endParaRPr lang="en-US" sz="880" dirty="0"/>
          </a:p>
        </p:txBody>
      </p:sp>
      <p:sp>
        <p:nvSpPr>
          <p:cNvPr id="11" name="Shape 9"/>
          <p:cNvSpPr/>
          <p:nvPr/>
        </p:nvSpPr>
        <p:spPr>
          <a:xfrm>
            <a:off x="2423160" y="1572768"/>
            <a:ext cx="3291840" cy="347472"/>
          </a:xfrm>
          <a:prstGeom prst="rect">
            <a:avLst/>
          </a:prstGeom>
          <a:solidFill>
            <a:srgbClr val="614C93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2" name="Text 10"/>
          <p:cNvSpPr/>
          <p:nvPr/>
        </p:nvSpPr>
        <p:spPr>
          <a:xfrm>
            <a:off x="2459736" y="1673352"/>
            <a:ext cx="321868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Ansvar i processen</a:t>
            </a:r>
            <a:endParaRPr lang="en-US" sz="880" dirty="0"/>
          </a:p>
        </p:txBody>
      </p:sp>
      <p:sp>
        <p:nvSpPr>
          <p:cNvPr id="13" name="Shape 11"/>
          <p:cNvSpPr/>
          <p:nvPr/>
        </p:nvSpPr>
        <p:spPr>
          <a:xfrm>
            <a:off x="5715000" y="1572768"/>
            <a:ext cx="1554480" cy="347472"/>
          </a:xfrm>
          <a:prstGeom prst="rect">
            <a:avLst/>
          </a:prstGeom>
          <a:solidFill>
            <a:srgbClr val="614C93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4" name="Text 12"/>
          <p:cNvSpPr/>
          <p:nvPr/>
        </p:nvSpPr>
        <p:spPr>
          <a:xfrm>
            <a:off x="5751576" y="1673352"/>
            <a:ext cx="148132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Beslutningsret</a:t>
            </a:r>
            <a:endParaRPr lang="en-US" sz="880" dirty="0"/>
          </a:p>
        </p:txBody>
      </p:sp>
      <p:sp>
        <p:nvSpPr>
          <p:cNvPr id="15" name="Shape 13"/>
          <p:cNvSpPr/>
          <p:nvPr/>
        </p:nvSpPr>
        <p:spPr>
          <a:xfrm>
            <a:off x="7269480" y="1572768"/>
            <a:ext cx="1554480" cy="347472"/>
          </a:xfrm>
          <a:prstGeom prst="rect">
            <a:avLst/>
          </a:prstGeom>
          <a:solidFill>
            <a:srgbClr val="614C93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6" name="Text 14"/>
          <p:cNvSpPr/>
          <p:nvPr/>
        </p:nvSpPr>
        <p:spPr>
          <a:xfrm>
            <a:off x="7306056" y="1673352"/>
            <a:ext cx="148132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Skal informeres</a:t>
            </a:r>
            <a:endParaRPr lang="en-US" sz="880" dirty="0"/>
          </a:p>
        </p:txBody>
      </p:sp>
      <p:sp>
        <p:nvSpPr>
          <p:cNvPr id="17" name="Shape 15"/>
          <p:cNvSpPr/>
          <p:nvPr/>
        </p:nvSpPr>
        <p:spPr>
          <a:xfrm>
            <a:off x="8823960" y="1572768"/>
            <a:ext cx="2880360" cy="347472"/>
          </a:xfrm>
          <a:prstGeom prst="rect">
            <a:avLst/>
          </a:prstGeom>
          <a:solidFill>
            <a:srgbClr val="614C93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8" name="Text 16"/>
          <p:cNvSpPr/>
          <p:nvPr/>
        </p:nvSpPr>
        <p:spPr>
          <a:xfrm>
            <a:off x="8860536" y="1673352"/>
            <a:ext cx="280720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Bemærkninger</a:t>
            </a:r>
            <a:endParaRPr lang="en-US" sz="880" dirty="0"/>
          </a:p>
        </p:txBody>
      </p:sp>
      <p:sp>
        <p:nvSpPr>
          <p:cNvPr id="19" name="Shape 17"/>
          <p:cNvSpPr/>
          <p:nvPr/>
        </p:nvSpPr>
        <p:spPr>
          <a:xfrm>
            <a:off x="502920" y="1920240"/>
            <a:ext cx="192024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20" name="Text 18"/>
          <p:cNvSpPr/>
          <p:nvPr/>
        </p:nvSpPr>
        <p:spPr>
          <a:xfrm>
            <a:off x="548640" y="1993392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0D1B2A"/>
                </a:solidFill>
              </a:rPr>
              <a:t>Procesejer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2423160" y="1920240"/>
            <a:ext cx="329184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22" name="Text 20"/>
          <p:cNvSpPr/>
          <p:nvPr/>
        </p:nvSpPr>
        <p:spPr>
          <a:xfrm>
            <a:off x="2468880" y="1993392"/>
            <a:ext cx="3200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00" dirty="0"/>
          </a:p>
        </p:txBody>
      </p:sp>
      <p:sp>
        <p:nvSpPr>
          <p:cNvPr id="23" name="Shape 21"/>
          <p:cNvSpPr/>
          <p:nvPr/>
        </p:nvSpPr>
        <p:spPr>
          <a:xfrm>
            <a:off x="5715000" y="1920240"/>
            <a:ext cx="15544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24" name="Text 22"/>
          <p:cNvSpPr/>
          <p:nvPr/>
        </p:nvSpPr>
        <p:spPr>
          <a:xfrm>
            <a:off x="5760720" y="1993392"/>
            <a:ext cx="1463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0D1B2A"/>
                </a:solidFill>
              </a:rPr>
              <a:t>Ja / Nej</a:t>
            </a:r>
            <a:endParaRPr lang="en-US" sz="800" dirty="0"/>
          </a:p>
        </p:txBody>
      </p:sp>
      <p:sp>
        <p:nvSpPr>
          <p:cNvPr id="25" name="Shape 23"/>
          <p:cNvSpPr/>
          <p:nvPr/>
        </p:nvSpPr>
        <p:spPr>
          <a:xfrm>
            <a:off x="7269480" y="1920240"/>
            <a:ext cx="15544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26" name="Text 24"/>
          <p:cNvSpPr/>
          <p:nvPr/>
        </p:nvSpPr>
        <p:spPr>
          <a:xfrm>
            <a:off x="7315200" y="1993392"/>
            <a:ext cx="1463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0D1B2A"/>
                </a:solidFill>
              </a:rPr>
              <a:t>Ja / Nej</a:t>
            </a:r>
            <a:endParaRPr lang="en-US" sz="800" dirty="0"/>
          </a:p>
        </p:txBody>
      </p:sp>
      <p:sp>
        <p:nvSpPr>
          <p:cNvPr id="27" name="Shape 25"/>
          <p:cNvSpPr/>
          <p:nvPr/>
        </p:nvSpPr>
        <p:spPr>
          <a:xfrm>
            <a:off x="8823960" y="1920240"/>
            <a:ext cx="288036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28" name="Text 26"/>
          <p:cNvSpPr/>
          <p:nvPr/>
        </p:nvSpPr>
        <p:spPr>
          <a:xfrm>
            <a:off x="8869680" y="1993392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00" dirty="0"/>
          </a:p>
        </p:txBody>
      </p:sp>
      <p:sp>
        <p:nvSpPr>
          <p:cNvPr id="29" name="Shape 27"/>
          <p:cNvSpPr/>
          <p:nvPr/>
        </p:nvSpPr>
        <p:spPr>
          <a:xfrm>
            <a:off x="502920" y="2432304"/>
            <a:ext cx="192024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30" name="Text 28"/>
          <p:cNvSpPr/>
          <p:nvPr/>
        </p:nvSpPr>
        <p:spPr>
          <a:xfrm>
            <a:off x="548640" y="2505456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0D1B2A"/>
                </a:solidFill>
              </a:rPr>
              <a:t>Medarbejder</a:t>
            </a:r>
            <a:endParaRPr lang="en-US" sz="800" dirty="0"/>
          </a:p>
        </p:txBody>
      </p:sp>
      <p:sp>
        <p:nvSpPr>
          <p:cNvPr id="31" name="Shape 29"/>
          <p:cNvSpPr/>
          <p:nvPr/>
        </p:nvSpPr>
        <p:spPr>
          <a:xfrm>
            <a:off x="2423160" y="2432304"/>
            <a:ext cx="329184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32" name="Text 30"/>
          <p:cNvSpPr/>
          <p:nvPr/>
        </p:nvSpPr>
        <p:spPr>
          <a:xfrm>
            <a:off x="2468880" y="2505456"/>
            <a:ext cx="3200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00" dirty="0"/>
          </a:p>
        </p:txBody>
      </p:sp>
      <p:sp>
        <p:nvSpPr>
          <p:cNvPr id="33" name="Shape 31"/>
          <p:cNvSpPr/>
          <p:nvPr/>
        </p:nvSpPr>
        <p:spPr>
          <a:xfrm>
            <a:off x="5715000" y="2432304"/>
            <a:ext cx="15544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34" name="Text 32"/>
          <p:cNvSpPr/>
          <p:nvPr/>
        </p:nvSpPr>
        <p:spPr>
          <a:xfrm>
            <a:off x="5760720" y="2505456"/>
            <a:ext cx="1463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0D1B2A"/>
                </a:solidFill>
              </a:rPr>
              <a:t>Ja / Nej</a:t>
            </a:r>
            <a:endParaRPr lang="en-US" sz="800" dirty="0"/>
          </a:p>
        </p:txBody>
      </p:sp>
      <p:sp>
        <p:nvSpPr>
          <p:cNvPr id="35" name="Shape 33"/>
          <p:cNvSpPr/>
          <p:nvPr/>
        </p:nvSpPr>
        <p:spPr>
          <a:xfrm>
            <a:off x="7269480" y="2432304"/>
            <a:ext cx="15544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36" name="Text 34"/>
          <p:cNvSpPr/>
          <p:nvPr/>
        </p:nvSpPr>
        <p:spPr>
          <a:xfrm>
            <a:off x="7315200" y="2505456"/>
            <a:ext cx="1463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0D1B2A"/>
                </a:solidFill>
              </a:rPr>
              <a:t>Ja / Nej</a:t>
            </a:r>
            <a:endParaRPr lang="en-US" sz="800" dirty="0"/>
          </a:p>
        </p:txBody>
      </p:sp>
      <p:sp>
        <p:nvSpPr>
          <p:cNvPr id="37" name="Shape 35"/>
          <p:cNvSpPr/>
          <p:nvPr/>
        </p:nvSpPr>
        <p:spPr>
          <a:xfrm>
            <a:off x="8823960" y="2432304"/>
            <a:ext cx="288036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38" name="Text 36"/>
          <p:cNvSpPr/>
          <p:nvPr/>
        </p:nvSpPr>
        <p:spPr>
          <a:xfrm>
            <a:off x="8869680" y="2505456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00" dirty="0"/>
          </a:p>
        </p:txBody>
      </p:sp>
      <p:sp>
        <p:nvSpPr>
          <p:cNvPr id="39" name="Shape 37"/>
          <p:cNvSpPr/>
          <p:nvPr/>
        </p:nvSpPr>
        <p:spPr>
          <a:xfrm>
            <a:off x="502920" y="2944368"/>
            <a:ext cx="192024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40" name="Text 38"/>
          <p:cNvSpPr/>
          <p:nvPr/>
        </p:nvSpPr>
        <p:spPr>
          <a:xfrm>
            <a:off x="548640" y="3017520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0D1B2A"/>
                </a:solidFill>
              </a:rPr>
              <a:t>Leder</a:t>
            </a:r>
            <a:endParaRPr lang="en-US" sz="800" dirty="0"/>
          </a:p>
        </p:txBody>
      </p:sp>
      <p:sp>
        <p:nvSpPr>
          <p:cNvPr id="41" name="Shape 39"/>
          <p:cNvSpPr/>
          <p:nvPr/>
        </p:nvSpPr>
        <p:spPr>
          <a:xfrm>
            <a:off x="2423160" y="2944368"/>
            <a:ext cx="329184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42" name="Text 40"/>
          <p:cNvSpPr/>
          <p:nvPr/>
        </p:nvSpPr>
        <p:spPr>
          <a:xfrm>
            <a:off x="2468880" y="3017520"/>
            <a:ext cx="3200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00" dirty="0"/>
          </a:p>
        </p:txBody>
      </p:sp>
      <p:sp>
        <p:nvSpPr>
          <p:cNvPr id="43" name="Shape 41"/>
          <p:cNvSpPr/>
          <p:nvPr/>
        </p:nvSpPr>
        <p:spPr>
          <a:xfrm>
            <a:off x="5715000" y="2944368"/>
            <a:ext cx="15544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44" name="Text 42"/>
          <p:cNvSpPr/>
          <p:nvPr/>
        </p:nvSpPr>
        <p:spPr>
          <a:xfrm>
            <a:off x="5760720" y="3017520"/>
            <a:ext cx="1463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0D1B2A"/>
                </a:solidFill>
              </a:rPr>
              <a:t>Ja / Nej</a:t>
            </a:r>
            <a:endParaRPr lang="en-US" sz="800" dirty="0"/>
          </a:p>
        </p:txBody>
      </p:sp>
      <p:sp>
        <p:nvSpPr>
          <p:cNvPr id="45" name="Shape 43"/>
          <p:cNvSpPr/>
          <p:nvPr/>
        </p:nvSpPr>
        <p:spPr>
          <a:xfrm>
            <a:off x="7269480" y="2944368"/>
            <a:ext cx="15544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46" name="Text 44"/>
          <p:cNvSpPr/>
          <p:nvPr/>
        </p:nvSpPr>
        <p:spPr>
          <a:xfrm>
            <a:off x="7315200" y="3017520"/>
            <a:ext cx="1463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0D1B2A"/>
                </a:solidFill>
              </a:rPr>
              <a:t>Ja / Nej</a:t>
            </a:r>
            <a:endParaRPr lang="en-US" sz="800" dirty="0"/>
          </a:p>
        </p:txBody>
      </p:sp>
      <p:sp>
        <p:nvSpPr>
          <p:cNvPr id="47" name="Shape 45"/>
          <p:cNvSpPr/>
          <p:nvPr/>
        </p:nvSpPr>
        <p:spPr>
          <a:xfrm>
            <a:off x="8823960" y="2944368"/>
            <a:ext cx="288036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48" name="Text 46"/>
          <p:cNvSpPr/>
          <p:nvPr/>
        </p:nvSpPr>
        <p:spPr>
          <a:xfrm>
            <a:off x="8869680" y="3017520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00" dirty="0"/>
          </a:p>
        </p:txBody>
      </p:sp>
      <p:sp>
        <p:nvSpPr>
          <p:cNvPr id="49" name="Shape 47"/>
          <p:cNvSpPr/>
          <p:nvPr/>
        </p:nvSpPr>
        <p:spPr>
          <a:xfrm>
            <a:off x="502920" y="3456432"/>
            <a:ext cx="192024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0" name="Text 48"/>
          <p:cNvSpPr/>
          <p:nvPr/>
        </p:nvSpPr>
        <p:spPr>
          <a:xfrm>
            <a:off x="548640" y="3529584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0D1B2A"/>
                </a:solidFill>
              </a:rPr>
              <a:t>Systemadministrator</a:t>
            </a:r>
            <a:endParaRPr lang="en-US" sz="800" dirty="0"/>
          </a:p>
        </p:txBody>
      </p:sp>
      <p:sp>
        <p:nvSpPr>
          <p:cNvPr id="51" name="Shape 49"/>
          <p:cNvSpPr/>
          <p:nvPr/>
        </p:nvSpPr>
        <p:spPr>
          <a:xfrm>
            <a:off x="2423160" y="3456432"/>
            <a:ext cx="329184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2" name="Text 50"/>
          <p:cNvSpPr/>
          <p:nvPr/>
        </p:nvSpPr>
        <p:spPr>
          <a:xfrm>
            <a:off x="2468880" y="3529584"/>
            <a:ext cx="3200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00" dirty="0"/>
          </a:p>
        </p:txBody>
      </p:sp>
      <p:sp>
        <p:nvSpPr>
          <p:cNvPr id="53" name="Shape 51"/>
          <p:cNvSpPr/>
          <p:nvPr/>
        </p:nvSpPr>
        <p:spPr>
          <a:xfrm>
            <a:off x="5715000" y="3456432"/>
            <a:ext cx="15544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4" name="Text 52"/>
          <p:cNvSpPr/>
          <p:nvPr/>
        </p:nvSpPr>
        <p:spPr>
          <a:xfrm>
            <a:off x="5760720" y="3529584"/>
            <a:ext cx="1463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0D1B2A"/>
                </a:solidFill>
              </a:rPr>
              <a:t>Ja / Nej</a:t>
            </a:r>
            <a:endParaRPr lang="en-US" sz="800" dirty="0"/>
          </a:p>
        </p:txBody>
      </p:sp>
      <p:sp>
        <p:nvSpPr>
          <p:cNvPr id="55" name="Shape 53"/>
          <p:cNvSpPr/>
          <p:nvPr/>
        </p:nvSpPr>
        <p:spPr>
          <a:xfrm>
            <a:off x="7269480" y="3456432"/>
            <a:ext cx="15544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6" name="Text 54"/>
          <p:cNvSpPr/>
          <p:nvPr/>
        </p:nvSpPr>
        <p:spPr>
          <a:xfrm>
            <a:off x="7315200" y="3529584"/>
            <a:ext cx="1463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0D1B2A"/>
                </a:solidFill>
              </a:rPr>
              <a:t>Ja / Nej</a:t>
            </a:r>
            <a:endParaRPr lang="en-US" sz="800" dirty="0"/>
          </a:p>
        </p:txBody>
      </p:sp>
      <p:sp>
        <p:nvSpPr>
          <p:cNvPr id="57" name="Shape 55"/>
          <p:cNvSpPr/>
          <p:nvPr/>
        </p:nvSpPr>
        <p:spPr>
          <a:xfrm>
            <a:off x="8823960" y="3456432"/>
            <a:ext cx="288036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8" name="Text 56"/>
          <p:cNvSpPr/>
          <p:nvPr/>
        </p:nvSpPr>
        <p:spPr>
          <a:xfrm>
            <a:off x="8869680" y="3529584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00" dirty="0"/>
          </a:p>
        </p:txBody>
      </p:sp>
      <p:sp>
        <p:nvSpPr>
          <p:cNvPr id="59" name="Shape 57"/>
          <p:cNvSpPr/>
          <p:nvPr/>
        </p:nvSpPr>
        <p:spPr>
          <a:xfrm>
            <a:off x="502920" y="3968496"/>
            <a:ext cx="192024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60" name="Text 58"/>
          <p:cNvSpPr/>
          <p:nvPr/>
        </p:nvSpPr>
        <p:spPr>
          <a:xfrm>
            <a:off x="548640" y="4041648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0D1B2A"/>
                </a:solidFill>
              </a:rPr>
              <a:t>Super user / nøgleperson</a:t>
            </a:r>
            <a:endParaRPr lang="en-US" sz="800" dirty="0"/>
          </a:p>
        </p:txBody>
      </p:sp>
      <p:sp>
        <p:nvSpPr>
          <p:cNvPr id="61" name="Shape 59"/>
          <p:cNvSpPr/>
          <p:nvPr/>
        </p:nvSpPr>
        <p:spPr>
          <a:xfrm>
            <a:off x="2423160" y="3968496"/>
            <a:ext cx="329184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62" name="Text 60"/>
          <p:cNvSpPr/>
          <p:nvPr/>
        </p:nvSpPr>
        <p:spPr>
          <a:xfrm>
            <a:off x="2468880" y="4041648"/>
            <a:ext cx="3200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00" dirty="0"/>
          </a:p>
        </p:txBody>
      </p:sp>
      <p:sp>
        <p:nvSpPr>
          <p:cNvPr id="63" name="Shape 61"/>
          <p:cNvSpPr/>
          <p:nvPr/>
        </p:nvSpPr>
        <p:spPr>
          <a:xfrm>
            <a:off x="5715000" y="3968496"/>
            <a:ext cx="15544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64" name="Text 62"/>
          <p:cNvSpPr/>
          <p:nvPr/>
        </p:nvSpPr>
        <p:spPr>
          <a:xfrm>
            <a:off x="5760720" y="4041648"/>
            <a:ext cx="1463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0D1B2A"/>
                </a:solidFill>
              </a:rPr>
              <a:t>Ja / Nej</a:t>
            </a:r>
            <a:endParaRPr lang="en-US" sz="800" dirty="0"/>
          </a:p>
        </p:txBody>
      </p:sp>
      <p:sp>
        <p:nvSpPr>
          <p:cNvPr id="65" name="Shape 63"/>
          <p:cNvSpPr/>
          <p:nvPr/>
        </p:nvSpPr>
        <p:spPr>
          <a:xfrm>
            <a:off x="7269480" y="3968496"/>
            <a:ext cx="15544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66" name="Text 64"/>
          <p:cNvSpPr/>
          <p:nvPr/>
        </p:nvSpPr>
        <p:spPr>
          <a:xfrm>
            <a:off x="7315200" y="4041648"/>
            <a:ext cx="1463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0D1B2A"/>
                </a:solidFill>
              </a:rPr>
              <a:t>Ja / Nej</a:t>
            </a:r>
            <a:endParaRPr lang="en-US" sz="800" dirty="0"/>
          </a:p>
        </p:txBody>
      </p:sp>
      <p:sp>
        <p:nvSpPr>
          <p:cNvPr id="67" name="Shape 65"/>
          <p:cNvSpPr/>
          <p:nvPr/>
        </p:nvSpPr>
        <p:spPr>
          <a:xfrm>
            <a:off x="8823960" y="3968496"/>
            <a:ext cx="288036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68" name="Text 66"/>
          <p:cNvSpPr/>
          <p:nvPr/>
        </p:nvSpPr>
        <p:spPr>
          <a:xfrm>
            <a:off x="8869680" y="4041648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00" dirty="0"/>
          </a:p>
        </p:txBody>
      </p:sp>
      <p:sp>
        <p:nvSpPr>
          <p:cNvPr id="69" name="Shape 67"/>
          <p:cNvSpPr/>
          <p:nvPr/>
        </p:nvSpPr>
        <p:spPr>
          <a:xfrm>
            <a:off x="502920" y="4480560"/>
            <a:ext cx="192024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70" name="Text 68"/>
          <p:cNvSpPr/>
          <p:nvPr/>
        </p:nvSpPr>
        <p:spPr>
          <a:xfrm>
            <a:off x="548640" y="4553712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0D1B2A"/>
                </a:solidFill>
              </a:rPr>
              <a:t>Ekstern leverandør</a:t>
            </a:r>
            <a:endParaRPr lang="en-US" sz="800" dirty="0"/>
          </a:p>
        </p:txBody>
      </p:sp>
      <p:sp>
        <p:nvSpPr>
          <p:cNvPr id="71" name="Shape 69"/>
          <p:cNvSpPr/>
          <p:nvPr/>
        </p:nvSpPr>
        <p:spPr>
          <a:xfrm>
            <a:off x="2423160" y="4480560"/>
            <a:ext cx="329184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72" name="Text 70"/>
          <p:cNvSpPr/>
          <p:nvPr/>
        </p:nvSpPr>
        <p:spPr>
          <a:xfrm>
            <a:off x="2468880" y="4553712"/>
            <a:ext cx="3200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00" dirty="0"/>
          </a:p>
        </p:txBody>
      </p:sp>
      <p:sp>
        <p:nvSpPr>
          <p:cNvPr id="73" name="Shape 71"/>
          <p:cNvSpPr/>
          <p:nvPr/>
        </p:nvSpPr>
        <p:spPr>
          <a:xfrm>
            <a:off x="5715000" y="4480560"/>
            <a:ext cx="15544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74" name="Text 72"/>
          <p:cNvSpPr/>
          <p:nvPr/>
        </p:nvSpPr>
        <p:spPr>
          <a:xfrm>
            <a:off x="5760720" y="4553712"/>
            <a:ext cx="1463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0D1B2A"/>
                </a:solidFill>
              </a:rPr>
              <a:t>Ja / Nej</a:t>
            </a:r>
            <a:endParaRPr lang="en-US" sz="800" dirty="0"/>
          </a:p>
        </p:txBody>
      </p:sp>
      <p:sp>
        <p:nvSpPr>
          <p:cNvPr id="75" name="Shape 73"/>
          <p:cNvSpPr/>
          <p:nvPr/>
        </p:nvSpPr>
        <p:spPr>
          <a:xfrm>
            <a:off x="7269480" y="4480560"/>
            <a:ext cx="15544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76" name="Text 74"/>
          <p:cNvSpPr/>
          <p:nvPr/>
        </p:nvSpPr>
        <p:spPr>
          <a:xfrm>
            <a:off x="7315200" y="4553712"/>
            <a:ext cx="1463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0D1B2A"/>
                </a:solidFill>
              </a:rPr>
              <a:t>Ja / Nej</a:t>
            </a:r>
            <a:endParaRPr lang="en-US" sz="800" dirty="0"/>
          </a:p>
        </p:txBody>
      </p:sp>
      <p:sp>
        <p:nvSpPr>
          <p:cNvPr id="77" name="Shape 75"/>
          <p:cNvSpPr/>
          <p:nvPr/>
        </p:nvSpPr>
        <p:spPr>
          <a:xfrm>
            <a:off x="8823960" y="4480560"/>
            <a:ext cx="288036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78" name="Text 76"/>
          <p:cNvSpPr/>
          <p:nvPr/>
        </p:nvSpPr>
        <p:spPr>
          <a:xfrm>
            <a:off x="8869680" y="4553712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800" dirty="0"/>
          </a:p>
        </p:txBody>
      </p:sp>
      <p:sp>
        <p:nvSpPr>
          <p:cNvPr id="79" name="Shape 77"/>
          <p:cNvSpPr/>
          <p:nvPr/>
        </p:nvSpPr>
        <p:spPr>
          <a:xfrm>
            <a:off x="731520" y="5349240"/>
            <a:ext cx="10744200" cy="640080"/>
          </a:xfrm>
          <a:prstGeom prst="roundRect">
            <a:avLst>
              <a:gd name="adj" fmla="val 17143"/>
            </a:avLst>
          </a:prstGeom>
          <a:solidFill>
            <a:srgbClr val="F1EDF7"/>
          </a:solidFill>
          <a:ln w="12700">
            <a:solidFill>
              <a:srgbClr val="614C93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80" name="Text 78"/>
          <p:cNvSpPr/>
          <p:nvPr/>
        </p:nvSpPr>
        <p:spPr>
          <a:xfrm>
            <a:off x="1005840" y="5559552"/>
            <a:ext cx="10149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71F49"/>
                </a:solidFill>
              </a:rPr>
              <a:t>Tip: Brug denne slide til at afklare “hvem ejer processen?” og “hvem må beslutte ændringer?” — ellers bliver systemkrav ofte uklare.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009CA6"/>
          </a:solidFill>
          <a:ln w="12700">
            <a:solidFill>
              <a:srgbClr val="009CA6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" name="Text 3"/>
          <p:cNvSpPr/>
          <p:nvPr/>
        </p:nvSpPr>
        <p:spPr>
          <a:xfrm>
            <a:off x="502920" y="411480"/>
            <a:ext cx="8046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71F4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5. Pain points og proceskrav</a:t>
            </a:r>
            <a:endParaRPr lang="en-US" sz="2700" dirty="0"/>
          </a:p>
        </p:txBody>
      </p:sp>
      <p:sp>
        <p:nvSpPr>
          <p:cNvPr id="6" name="Text 4"/>
          <p:cNvSpPr/>
          <p:nvPr/>
        </p:nvSpPr>
        <p:spPr>
          <a:xfrm>
            <a:off x="521208" y="868680"/>
            <a:ext cx="896112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0D1B2A"/>
                </a:solidFill>
              </a:rPr>
              <a:t>Oversæt udfordringer i processen til konkrete krav til løsning eller system.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30352" y="1243584"/>
            <a:ext cx="1325880" cy="0"/>
          </a:xfrm>
          <a:prstGeom prst="line">
            <a:avLst/>
          </a:prstGeom>
          <a:noFill/>
          <a:ln w="38100">
            <a:solidFill>
              <a:srgbClr val="C2187B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8" name="Shape 6"/>
          <p:cNvSpPr/>
          <p:nvPr/>
        </p:nvSpPr>
        <p:spPr>
          <a:xfrm>
            <a:off x="1920240" y="1243584"/>
            <a:ext cx="914400" cy="0"/>
          </a:xfrm>
          <a:prstGeom prst="line">
            <a:avLst/>
          </a:prstGeom>
          <a:noFill/>
          <a:ln w="38100">
            <a:solidFill>
              <a:srgbClr val="009CA6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9" name="Shape 7"/>
          <p:cNvSpPr/>
          <p:nvPr/>
        </p:nvSpPr>
        <p:spPr>
          <a:xfrm>
            <a:off x="411480" y="1463040"/>
            <a:ext cx="1051560" cy="347472"/>
          </a:xfrm>
          <a:prstGeom prst="rect">
            <a:avLst/>
          </a:prstGeom>
          <a:solidFill>
            <a:srgbClr val="C2187B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0" name="Text 8"/>
          <p:cNvSpPr/>
          <p:nvPr/>
        </p:nvSpPr>
        <p:spPr>
          <a:xfrm>
            <a:off x="448056" y="1563624"/>
            <a:ext cx="97840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Område</a:t>
            </a:r>
            <a:endParaRPr lang="en-US" sz="880" dirty="0"/>
          </a:p>
        </p:txBody>
      </p:sp>
      <p:sp>
        <p:nvSpPr>
          <p:cNvPr id="11" name="Shape 9"/>
          <p:cNvSpPr/>
          <p:nvPr/>
        </p:nvSpPr>
        <p:spPr>
          <a:xfrm>
            <a:off x="1463040" y="1463040"/>
            <a:ext cx="2468880" cy="347472"/>
          </a:xfrm>
          <a:prstGeom prst="rect">
            <a:avLst/>
          </a:prstGeom>
          <a:solidFill>
            <a:srgbClr val="C2187B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2" name="Text 10"/>
          <p:cNvSpPr/>
          <p:nvPr/>
        </p:nvSpPr>
        <p:spPr>
          <a:xfrm>
            <a:off x="1499616" y="1563624"/>
            <a:ext cx="239572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Pain point i dag</a:t>
            </a:r>
            <a:endParaRPr lang="en-US" sz="880" dirty="0"/>
          </a:p>
        </p:txBody>
      </p:sp>
      <p:sp>
        <p:nvSpPr>
          <p:cNvPr id="13" name="Shape 11"/>
          <p:cNvSpPr/>
          <p:nvPr/>
        </p:nvSpPr>
        <p:spPr>
          <a:xfrm>
            <a:off x="3931920" y="1463040"/>
            <a:ext cx="2240280" cy="347472"/>
          </a:xfrm>
          <a:prstGeom prst="rect">
            <a:avLst/>
          </a:prstGeom>
          <a:solidFill>
            <a:srgbClr val="C2187B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4" name="Text 12"/>
          <p:cNvSpPr/>
          <p:nvPr/>
        </p:nvSpPr>
        <p:spPr>
          <a:xfrm>
            <a:off x="3968496" y="1563624"/>
            <a:ext cx="216712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Konsekvens</a:t>
            </a:r>
            <a:endParaRPr lang="en-US" sz="880" dirty="0"/>
          </a:p>
        </p:txBody>
      </p:sp>
      <p:sp>
        <p:nvSpPr>
          <p:cNvPr id="15" name="Shape 13"/>
          <p:cNvSpPr/>
          <p:nvPr/>
        </p:nvSpPr>
        <p:spPr>
          <a:xfrm>
            <a:off x="6172200" y="1463040"/>
            <a:ext cx="2377440" cy="347472"/>
          </a:xfrm>
          <a:prstGeom prst="rect">
            <a:avLst/>
          </a:prstGeom>
          <a:solidFill>
            <a:srgbClr val="C2187B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6" name="Text 14"/>
          <p:cNvSpPr/>
          <p:nvPr/>
        </p:nvSpPr>
        <p:spPr>
          <a:xfrm>
            <a:off x="6208776" y="1563624"/>
            <a:ext cx="230428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Forbedringsforslag</a:t>
            </a:r>
            <a:endParaRPr lang="en-US" sz="880" dirty="0"/>
          </a:p>
        </p:txBody>
      </p:sp>
      <p:sp>
        <p:nvSpPr>
          <p:cNvPr id="17" name="Shape 15"/>
          <p:cNvSpPr/>
          <p:nvPr/>
        </p:nvSpPr>
        <p:spPr>
          <a:xfrm>
            <a:off x="8549640" y="1463040"/>
            <a:ext cx="1097280" cy="347472"/>
          </a:xfrm>
          <a:prstGeom prst="rect">
            <a:avLst/>
          </a:prstGeom>
          <a:solidFill>
            <a:srgbClr val="C2187B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8" name="Text 16"/>
          <p:cNvSpPr/>
          <p:nvPr/>
        </p:nvSpPr>
        <p:spPr>
          <a:xfrm>
            <a:off x="8586216" y="1563624"/>
            <a:ext cx="102412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Prioritet</a:t>
            </a:r>
            <a:endParaRPr lang="en-US" sz="880" dirty="0"/>
          </a:p>
        </p:txBody>
      </p:sp>
      <p:sp>
        <p:nvSpPr>
          <p:cNvPr id="19" name="Shape 17"/>
          <p:cNvSpPr/>
          <p:nvPr/>
        </p:nvSpPr>
        <p:spPr>
          <a:xfrm>
            <a:off x="411480" y="1810512"/>
            <a:ext cx="105156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20" name="Text 18"/>
          <p:cNvSpPr/>
          <p:nvPr/>
        </p:nvSpPr>
        <p:spPr>
          <a:xfrm>
            <a:off x="457200" y="1883664"/>
            <a:ext cx="960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80" dirty="0">
                <a:solidFill>
                  <a:srgbClr val="0D1B2A"/>
                </a:solidFill>
              </a:rPr>
              <a:t>Tid</a:t>
            </a:r>
            <a:endParaRPr lang="en-US" sz="780" dirty="0"/>
          </a:p>
        </p:txBody>
      </p:sp>
      <p:sp>
        <p:nvSpPr>
          <p:cNvPr id="21" name="Shape 19"/>
          <p:cNvSpPr/>
          <p:nvPr/>
        </p:nvSpPr>
        <p:spPr>
          <a:xfrm>
            <a:off x="1463040" y="1810512"/>
            <a:ext cx="24688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22" name="Text 20"/>
          <p:cNvSpPr/>
          <p:nvPr/>
        </p:nvSpPr>
        <p:spPr>
          <a:xfrm>
            <a:off x="1508760" y="1883664"/>
            <a:ext cx="2377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80" dirty="0"/>
          </a:p>
        </p:txBody>
      </p:sp>
      <p:sp>
        <p:nvSpPr>
          <p:cNvPr id="23" name="Shape 21"/>
          <p:cNvSpPr/>
          <p:nvPr/>
        </p:nvSpPr>
        <p:spPr>
          <a:xfrm>
            <a:off x="3931920" y="1810512"/>
            <a:ext cx="22402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24" name="Text 22"/>
          <p:cNvSpPr/>
          <p:nvPr/>
        </p:nvSpPr>
        <p:spPr>
          <a:xfrm>
            <a:off x="3977640" y="1883664"/>
            <a:ext cx="2148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80" dirty="0"/>
          </a:p>
        </p:txBody>
      </p:sp>
      <p:sp>
        <p:nvSpPr>
          <p:cNvPr id="25" name="Shape 23"/>
          <p:cNvSpPr/>
          <p:nvPr/>
        </p:nvSpPr>
        <p:spPr>
          <a:xfrm>
            <a:off x="6172200" y="1810512"/>
            <a:ext cx="237744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26" name="Text 24"/>
          <p:cNvSpPr/>
          <p:nvPr/>
        </p:nvSpPr>
        <p:spPr>
          <a:xfrm>
            <a:off x="6217920" y="1883664"/>
            <a:ext cx="2286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80" dirty="0"/>
          </a:p>
        </p:txBody>
      </p:sp>
      <p:sp>
        <p:nvSpPr>
          <p:cNvPr id="27" name="Shape 25"/>
          <p:cNvSpPr/>
          <p:nvPr/>
        </p:nvSpPr>
        <p:spPr>
          <a:xfrm>
            <a:off x="8549640" y="1810512"/>
            <a:ext cx="10972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28" name="Text 26"/>
          <p:cNvSpPr/>
          <p:nvPr/>
        </p:nvSpPr>
        <p:spPr>
          <a:xfrm>
            <a:off x="8595360" y="1883664"/>
            <a:ext cx="1005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80" dirty="0">
                <a:solidFill>
                  <a:srgbClr val="0D1B2A"/>
                </a:solidFill>
              </a:rPr>
              <a:t>Must / Should / Could</a:t>
            </a:r>
            <a:endParaRPr lang="en-US" sz="780" dirty="0"/>
          </a:p>
        </p:txBody>
      </p:sp>
      <p:sp>
        <p:nvSpPr>
          <p:cNvPr id="29" name="Shape 27"/>
          <p:cNvSpPr/>
          <p:nvPr/>
        </p:nvSpPr>
        <p:spPr>
          <a:xfrm>
            <a:off x="411480" y="2304288"/>
            <a:ext cx="105156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30" name="Text 28"/>
          <p:cNvSpPr/>
          <p:nvPr/>
        </p:nvSpPr>
        <p:spPr>
          <a:xfrm>
            <a:off x="457200" y="2377440"/>
            <a:ext cx="960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80" dirty="0">
                <a:solidFill>
                  <a:srgbClr val="0D1B2A"/>
                </a:solidFill>
              </a:rPr>
              <a:t>Kvalitet</a:t>
            </a:r>
            <a:endParaRPr lang="en-US" sz="780" dirty="0"/>
          </a:p>
        </p:txBody>
      </p:sp>
      <p:sp>
        <p:nvSpPr>
          <p:cNvPr id="31" name="Shape 29"/>
          <p:cNvSpPr/>
          <p:nvPr/>
        </p:nvSpPr>
        <p:spPr>
          <a:xfrm>
            <a:off x="1463040" y="2304288"/>
            <a:ext cx="24688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32" name="Text 30"/>
          <p:cNvSpPr/>
          <p:nvPr/>
        </p:nvSpPr>
        <p:spPr>
          <a:xfrm>
            <a:off x="1508760" y="2377440"/>
            <a:ext cx="2377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80" dirty="0"/>
          </a:p>
        </p:txBody>
      </p:sp>
      <p:sp>
        <p:nvSpPr>
          <p:cNvPr id="33" name="Shape 31"/>
          <p:cNvSpPr/>
          <p:nvPr/>
        </p:nvSpPr>
        <p:spPr>
          <a:xfrm>
            <a:off x="3931920" y="2304288"/>
            <a:ext cx="22402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34" name="Text 32"/>
          <p:cNvSpPr/>
          <p:nvPr/>
        </p:nvSpPr>
        <p:spPr>
          <a:xfrm>
            <a:off x="3977640" y="2377440"/>
            <a:ext cx="2148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80" dirty="0"/>
          </a:p>
        </p:txBody>
      </p:sp>
      <p:sp>
        <p:nvSpPr>
          <p:cNvPr id="35" name="Shape 33"/>
          <p:cNvSpPr/>
          <p:nvPr/>
        </p:nvSpPr>
        <p:spPr>
          <a:xfrm>
            <a:off x="6172200" y="2304288"/>
            <a:ext cx="237744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36" name="Text 34"/>
          <p:cNvSpPr/>
          <p:nvPr/>
        </p:nvSpPr>
        <p:spPr>
          <a:xfrm>
            <a:off x="6217920" y="2377440"/>
            <a:ext cx="2286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80" dirty="0"/>
          </a:p>
        </p:txBody>
      </p:sp>
      <p:sp>
        <p:nvSpPr>
          <p:cNvPr id="37" name="Shape 35"/>
          <p:cNvSpPr/>
          <p:nvPr/>
        </p:nvSpPr>
        <p:spPr>
          <a:xfrm>
            <a:off x="8549640" y="2304288"/>
            <a:ext cx="10972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38" name="Text 36"/>
          <p:cNvSpPr/>
          <p:nvPr/>
        </p:nvSpPr>
        <p:spPr>
          <a:xfrm>
            <a:off x="8595360" y="2377440"/>
            <a:ext cx="1005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80" dirty="0">
                <a:solidFill>
                  <a:srgbClr val="0D1B2A"/>
                </a:solidFill>
              </a:rPr>
              <a:t>Must / Should / Could</a:t>
            </a:r>
            <a:endParaRPr lang="en-US" sz="780" dirty="0"/>
          </a:p>
        </p:txBody>
      </p:sp>
      <p:sp>
        <p:nvSpPr>
          <p:cNvPr id="39" name="Shape 37"/>
          <p:cNvSpPr/>
          <p:nvPr/>
        </p:nvSpPr>
        <p:spPr>
          <a:xfrm>
            <a:off x="411480" y="2798064"/>
            <a:ext cx="105156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40" name="Text 38"/>
          <p:cNvSpPr/>
          <p:nvPr/>
        </p:nvSpPr>
        <p:spPr>
          <a:xfrm>
            <a:off x="457200" y="2871216"/>
            <a:ext cx="960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80" dirty="0">
                <a:solidFill>
                  <a:srgbClr val="0D1B2A"/>
                </a:solidFill>
              </a:rPr>
              <a:t>Data</a:t>
            </a:r>
            <a:endParaRPr lang="en-US" sz="780" dirty="0"/>
          </a:p>
        </p:txBody>
      </p:sp>
      <p:sp>
        <p:nvSpPr>
          <p:cNvPr id="41" name="Shape 39"/>
          <p:cNvSpPr/>
          <p:nvPr/>
        </p:nvSpPr>
        <p:spPr>
          <a:xfrm>
            <a:off x="1463040" y="2798064"/>
            <a:ext cx="24688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42" name="Text 40"/>
          <p:cNvSpPr/>
          <p:nvPr/>
        </p:nvSpPr>
        <p:spPr>
          <a:xfrm>
            <a:off x="1508760" y="2871216"/>
            <a:ext cx="2377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80" dirty="0"/>
          </a:p>
        </p:txBody>
      </p:sp>
      <p:sp>
        <p:nvSpPr>
          <p:cNvPr id="43" name="Shape 41"/>
          <p:cNvSpPr/>
          <p:nvPr/>
        </p:nvSpPr>
        <p:spPr>
          <a:xfrm>
            <a:off x="3931920" y="2798064"/>
            <a:ext cx="22402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44" name="Text 42"/>
          <p:cNvSpPr/>
          <p:nvPr/>
        </p:nvSpPr>
        <p:spPr>
          <a:xfrm>
            <a:off x="3977640" y="2871216"/>
            <a:ext cx="2148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80" dirty="0"/>
          </a:p>
        </p:txBody>
      </p:sp>
      <p:sp>
        <p:nvSpPr>
          <p:cNvPr id="45" name="Shape 43"/>
          <p:cNvSpPr/>
          <p:nvPr/>
        </p:nvSpPr>
        <p:spPr>
          <a:xfrm>
            <a:off x="6172200" y="2798064"/>
            <a:ext cx="237744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46" name="Text 44"/>
          <p:cNvSpPr/>
          <p:nvPr/>
        </p:nvSpPr>
        <p:spPr>
          <a:xfrm>
            <a:off x="6217920" y="2871216"/>
            <a:ext cx="2286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80" dirty="0"/>
          </a:p>
        </p:txBody>
      </p:sp>
      <p:sp>
        <p:nvSpPr>
          <p:cNvPr id="47" name="Shape 45"/>
          <p:cNvSpPr/>
          <p:nvPr/>
        </p:nvSpPr>
        <p:spPr>
          <a:xfrm>
            <a:off x="8549640" y="2798064"/>
            <a:ext cx="10972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48" name="Text 46"/>
          <p:cNvSpPr/>
          <p:nvPr/>
        </p:nvSpPr>
        <p:spPr>
          <a:xfrm>
            <a:off x="8595360" y="2871216"/>
            <a:ext cx="1005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80" dirty="0">
                <a:solidFill>
                  <a:srgbClr val="0D1B2A"/>
                </a:solidFill>
              </a:rPr>
              <a:t>Must / Should / Could</a:t>
            </a:r>
            <a:endParaRPr lang="en-US" sz="780" dirty="0"/>
          </a:p>
        </p:txBody>
      </p:sp>
      <p:sp>
        <p:nvSpPr>
          <p:cNvPr id="49" name="Shape 47"/>
          <p:cNvSpPr/>
          <p:nvPr/>
        </p:nvSpPr>
        <p:spPr>
          <a:xfrm>
            <a:off x="411480" y="3291840"/>
            <a:ext cx="105156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0" name="Text 48"/>
          <p:cNvSpPr/>
          <p:nvPr/>
        </p:nvSpPr>
        <p:spPr>
          <a:xfrm>
            <a:off x="457200" y="3364992"/>
            <a:ext cx="960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80" dirty="0">
                <a:solidFill>
                  <a:srgbClr val="0D1B2A"/>
                </a:solidFill>
              </a:rPr>
              <a:t>System</a:t>
            </a:r>
            <a:endParaRPr lang="en-US" sz="780" dirty="0"/>
          </a:p>
        </p:txBody>
      </p:sp>
      <p:sp>
        <p:nvSpPr>
          <p:cNvPr id="51" name="Shape 49"/>
          <p:cNvSpPr/>
          <p:nvPr/>
        </p:nvSpPr>
        <p:spPr>
          <a:xfrm>
            <a:off x="1463040" y="3291840"/>
            <a:ext cx="24688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2" name="Text 50"/>
          <p:cNvSpPr/>
          <p:nvPr/>
        </p:nvSpPr>
        <p:spPr>
          <a:xfrm>
            <a:off x="1508760" y="3364992"/>
            <a:ext cx="2377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80" dirty="0"/>
          </a:p>
        </p:txBody>
      </p:sp>
      <p:sp>
        <p:nvSpPr>
          <p:cNvPr id="53" name="Shape 51"/>
          <p:cNvSpPr/>
          <p:nvPr/>
        </p:nvSpPr>
        <p:spPr>
          <a:xfrm>
            <a:off x="3931920" y="3291840"/>
            <a:ext cx="22402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4" name="Text 52"/>
          <p:cNvSpPr/>
          <p:nvPr/>
        </p:nvSpPr>
        <p:spPr>
          <a:xfrm>
            <a:off x="3977640" y="3364992"/>
            <a:ext cx="2148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80" dirty="0"/>
          </a:p>
        </p:txBody>
      </p:sp>
      <p:sp>
        <p:nvSpPr>
          <p:cNvPr id="55" name="Shape 53"/>
          <p:cNvSpPr/>
          <p:nvPr/>
        </p:nvSpPr>
        <p:spPr>
          <a:xfrm>
            <a:off x="6172200" y="3291840"/>
            <a:ext cx="237744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6" name="Text 54"/>
          <p:cNvSpPr/>
          <p:nvPr/>
        </p:nvSpPr>
        <p:spPr>
          <a:xfrm>
            <a:off x="6217920" y="3364992"/>
            <a:ext cx="2286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80" dirty="0"/>
          </a:p>
        </p:txBody>
      </p:sp>
      <p:sp>
        <p:nvSpPr>
          <p:cNvPr id="57" name="Shape 55"/>
          <p:cNvSpPr/>
          <p:nvPr/>
        </p:nvSpPr>
        <p:spPr>
          <a:xfrm>
            <a:off x="8549640" y="3291840"/>
            <a:ext cx="10972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58" name="Text 56"/>
          <p:cNvSpPr/>
          <p:nvPr/>
        </p:nvSpPr>
        <p:spPr>
          <a:xfrm>
            <a:off x="8595360" y="3364992"/>
            <a:ext cx="1005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80" dirty="0">
                <a:solidFill>
                  <a:srgbClr val="0D1B2A"/>
                </a:solidFill>
              </a:rPr>
              <a:t>Must / Should / Could</a:t>
            </a:r>
            <a:endParaRPr lang="en-US" sz="780" dirty="0"/>
          </a:p>
        </p:txBody>
      </p:sp>
      <p:sp>
        <p:nvSpPr>
          <p:cNvPr id="59" name="Shape 57"/>
          <p:cNvSpPr/>
          <p:nvPr/>
        </p:nvSpPr>
        <p:spPr>
          <a:xfrm>
            <a:off x="411480" y="3785616"/>
            <a:ext cx="105156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60" name="Text 58"/>
          <p:cNvSpPr/>
          <p:nvPr/>
        </p:nvSpPr>
        <p:spPr>
          <a:xfrm>
            <a:off x="457200" y="3858768"/>
            <a:ext cx="960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80" dirty="0">
                <a:solidFill>
                  <a:srgbClr val="0D1B2A"/>
                </a:solidFill>
              </a:rPr>
              <a:t>Kommunikation</a:t>
            </a:r>
            <a:endParaRPr lang="en-US" sz="780" dirty="0"/>
          </a:p>
        </p:txBody>
      </p:sp>
      <p:sp>
        <p:nvSpPr>
          <p:cNvPr id="61" name="Shape 59"/>
          <p:cNvSpPr/>
          <p:nvPr/>
        </p:nvSpPr>
        <p:spPr>
          <a:xfrm>
            <a:off x="1463040" y="3785616"/>
            <a:ext cx="24688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62" name="Text 60"/>
          <p:cNvSpPr/>
          <p:nvPr/>
        </p:nvSpPr>
        <p:spPr>
          <a:xfrm>
            <a:off x="1508760" y="3858768"/>
            <a:ext cx="2377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80" dirty="0"/>
          </a:p>
        </p:txBody>
      </p:sp>
      <p:sp>
        <p:nvSpPr>
          <p:cNvPr id="63" name="Shape 61"/>
          <p:cNvSpPr/>
          <p:nvPr/>
        </p:nvSpPr>
        <p:spPr>
          <a:xfrm>
            <a:off x="3931920" y="3785616"/>
            <a:ext cx="22402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64" name="Text 62"/>
          <p:cNvSpPr/>
          <p:nvPr/>
        </p:nvSpPr>
        <p:spPr>
          <a:xfrm>
            <a:off x="3977640" y="3858768"/>
            <a:ext cx="2148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80" dirty="0"/>
          </a:p>
        </p:txBody>
      </p:sp>
      <p:sp>
        <p:nvSpPr>
          <p:cNvPr id="65" name="Shape 63"/>
          <p:cNvSpPr/>
          <p:nvPr/>
        </p:nvSpPr>
        <p:spPr>
          <a:xfrm>
            <a:off x="6172200" y="3785616"/>
            <a:ext cx="237744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66" name="Text 64"/>
          <p:cNvSpPr/>
          <p:nvPr/>
        </p:nvSpPr>
        <p:spPr>
          <a:xfrm>
            <a:off x="6217920" y="3858768"/>
            <a:ext cx="2286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80" dirty="0"/>
          </a:p>
        </p:txBody>
      </p:sp>
      <p:sp>
        <p:nvSpPr>
          <p:cNvPr id="67" name="Shape 65"/>
          <p:cNvSpPr/>
          <p:nvPr/>
        </p:nvSpPr>
        <p:spPr>
          <a:xfrm>
            <a:off x="8549640" y="3785616"/>
            <a:ext cx="10972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68" name="Text 66"/>
          <p:cNvSpPr/>
          <p:nvPr/>
        </p:nvSpPr>
        <p:spPr>
          <a:xfrm>
            <a:off x="8595360" y="3858768"/>
            <a:ext cx="1005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80" dirty="0">
                <a:solidFill>
                  <a:srgbClr val="0D1B2A"/>
                </a:solidFill>
              </a:rPr>
              <a:t>Must / Should / Could</a:t>
            </a:r>
            <a:endParaRPr lang="en-US" sz="780" dirty="0"/>
          </a:p>
        </p:txBody>
      </p:sp>
      <p:sp>
        <p:nvSpPr>
          <p:cNvPr id="69" name="Shape 67"/>
          <p:cNvSpPr/>
          <p:nvPr/>
        </p:nvSpPr>
        <p:spPr>
          <a:xfrm>
            <a:off x="411480" y="4590288"/>
            <a:ext cx="1097280" cy="347472"/>
          </a:xfrm>
          <a:prstGeom prst="rect">
            <a:avLst/>
          </a:prstGeom>
          <a:solidFill>
            <a:srgbClr val="071F49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70" name="Text 68"/>
          <p:cNvSpPr/>
          <p:nvPr/>
        </p:nvSpPr>
        <p:spPr>
          <a:xfrm>
            <a:off x="448056" y="4690872"/>
            <a:ext cx="102412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Krav-ID</a:t>
            </a:r>
            <a:endParaRPr lang="en-US" sz="880" dirty="0"/>
          </a:p>
        </p:txBody>
      </p:sp>
      <p:sp>
        <p:nvSpPr>
          <p:cNvPr id="71" name="Shape 69"/>
          <p:cNvSpPr/>
          <p:nvPr/>
        </p:nvSpPr>
        <p:spPr>
          <a:xfrm>
            <a:off x="1508760" y="4590288"/>
            <a:ext cx="1965960" cy="347472"/>
          </a:xfrm>
          <a:prstGeom prst="rect">
            <a:avLst/>
          </a:prstGeom>
          <a:solidFill>
            <a:srgbClr val="071F49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72" name="Text 70"/>
          <p:cNvSpPr/>
          <p:nvPr/>
        </p:nvSpPr>
        <p:spPr>
          <a:xfrm>
            <a:off x="1545336" y="4690872"/>
            <a:ext cx="189280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Procesbehov</a:t>
            </a:r>
            <a:endParaRPr lang="en-US" sz="880" dirty="0"/>
          </a:p>
        </p:txBody>
      </p:sp>
      <p:sp>
        <p:nvSpPr>
          <p:cNvPr id="73" name="Shape 71"/>
          <p:cNvSpPr/>
          <p:nvPr/>
        </p:nvSpPr>
        <p:spPr>
          <a:xfrm>
            <a:off x="3474720" y="4590288"/>
            <a:ext cx="2148840" cy="347472"/>
          </a:xfrm>
          <a:prstGeom prst="rect">
            <a:avLst/>
          </a:prstGeom>
          <a:solidFill>
            <a:srgbClr val="071F49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74" name="Text 72"/>
          <p:cNvSpPr/>
          <p:nvPr/>
        </p:nvSpPr>
        <p:spPr>
          <a:xfrm>
            <a:off x="3511296" y="4690872"/>
            <a:ext cx="207568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Systemkrav</a:t>
            </a:r>
            <a:endParaRPr lang="en-US" sz="880" dirty="0"/>
          </a:p>
        </p:txBody>
      </p:sp>
      <p:sp>
        <p:nvSpPr>
          <p:cNvPr id="75" name="Shape 73"/>
          <p:cNvSpPr/>
          <p:nvPr/>
        </p:nvSpPr>
        <p:spPr>
          <a:xfrm>
            <a:off x="5623560" y="4590288"/>
            <a:ext cx="1645920" cy="347472"/>
          </a:xfrm>
          <a:prstGeom prst="rect">
            <a:avLst/>
          </a:prstGeom>
          <a:solidFill>
            <a:srgbClr val="071F49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76" name="Text 74"/>
          <p:cNvSpPr/>
          <p:nvPr/>
        </p:nvSpPr>
        <p:spPr>
          <a:xfrm>
            <a:off x="5660136" y="4690872"/>
            <a:ext cx="157276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Kravtype</a:t>
            </a:r>
            <a:endParaRPr lang="en-US" sz="880" dirty="0"/>
          </a:p>
        </p:txBody>
      </p:sp>
      <p:sp>
        <p:nvSpPr>
          <p:cNvPr id="77" name="Shape 75"/>
          <p:cNvSpPr/>
          <p:nvPr/>
        </p:nvSpPr>
        <p:spPr>
          <a:xfrm>
            <a:off x="7269480" y="4590288"/>
            <a:ext cx="1051560" cy="347472"/>
          </a:xfrm>
          <a:prstGeom prst="rect">
            <a:avLst/>
          </a:prstGeom>
          <a:solidFill>
            <a:srgbClr val="071F49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78" name="Text 76"/>
          <p:cNvSpPr/>
          <p:nvPr/>
        </p:nvSpPr>
        <p:spPr>
          <a:xfrm>
            <a:off x="7306056" y="4690872"/>
            <a:ext cx="97840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Prioritet</a:t>
            </a:r>
            <a:endParaRPr lang="en-US" sz="880" dirty="0"/>
          </a:p>
        </p:txBody>
      </p:sp>
      <p:sp>
        <p:nvSpPr>
          <p:cNvPr id="79" name="Shape 77"/>
          <p:cNvSpPr/>
          <p:nvPr/>
        </p:nvSpPr>
        <p:spPr>
          <a:xfrm>
            <a:off x="8321040" y="4590288"/>
            <a:ext cx="2697480" cy="347472"/>
          </a:xfrm>
          <a:prstGeom prst="rect">
            <a:avLst/>
          </a:prstGeom>
          <a:solidFill>
            <a:srgbClr val="071F49"/>
          </a:solidFill>
          <a:ln w="508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80" name="Text 78"/>
          <p:cNvSpPr/>
          <p:nvPr/>
        </p:nvSpPr>
        <p:spPr>
          <a:xfrm>
            <a:off x="8357616" y="4690872"/>
            <a:ext cx="262432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b="1" dirty="0">
                <a:solidFill>
                  <a:srgbClr val="FFFFFF"/>
                </a:solidFill>
              </a:rPr>
              <a:t>Kommentar</a:t>
            </a:r>
            <a:endParaRPr lang="en-US" sz="880" dirty="0"/>
          </a:p>
        </p:txBody>
      </p:sp>
      <p:sp>
        <p:nvSpPr>
          <p:cNvPr id="81" name="Shape 79"/>
          <p:cNvSpPr/>
          <p:nvPr/>
        </p:nvSpPr>
        <p:spPr>
          <a:xfrm>
            <a:off x="411480" y="4974336"/>
            <a:ext cx="10972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82" name="Text 80"/>
          <p:cNvSpPr/>
          <p:nvPr/>
        </p:nvSpPr>
        <p:spPr>
          <a:xfrm>
            <a:off x="457200" y="5047488"/>
            <a:ext cx="1005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20" dirty="0">
                <a:solidFill>
                  <a:srgbClr val="0D1B2A"/>
                </a:solidFill>
              </a:rPr>
              <a:t>REQ-001</a:t>
            </a:r>
            <a:endParaRPr lang="en-US" sz="720" dirty="0"/>
          </a:p>
        </p:txBody>
      </p:sp>
      <p:sp>
        <p:nvSpPr>
          <p:cNvPr id="83" name="Shape 81"/>
          <p:cNvSpPr/>
          <p:nvPr/>
        </p:nvSpPr>
        <p:spPr>
          <a:xfrm>
            <a:off x="1508760" y="4974336"/>
            <a:ext cx="196596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84" name="Text 82"/>
          <p:cNvSpPr/>
          <p:nvPr/>
        </p:nvSpPr>
        <p:spPr>
          <a:xfrm>
            <a:off x="1554480" y="5047488"/>
            <a:ext cx="1874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20" dirty="0"/>
          </a:p>
        </p:txBody>
      </p:sp>
      <p:sp>
        <p:nvSpPr>
          <p:cNvPr id="85" name="Shape 83"/>
          <p:cNvSpPr/>
          <p:nvPr/>
        </p:nvSpPr>
        <p:spPr>
          <a:xfrm>
            <a:off x="3474720" y="4974336"/>
            <a:ext cx="214884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86" name="Text 84"/>
          <p:cNvSpPr/>
          <p:nvPr/>
        </p:nvSpPr>
        <p:spPr>
          <a:xfrm>
            <a:off x="3520440" y="5047488"/>
            <a:ext cx="2057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20" dirty="0"/>
          </a:p>
        </p:txBody>
      </p:sp>
      <p:sp>
        <p:nvSpPr>
          <p:cNvPr id="87" name="Shape 85"/>
          <p:cNvSpPr/>
          <p:nvPr/>
        </p:nvSpPr>
        <p:spPr>
          <a:xfrm>
            <a:off x="5623560" y="4974336"/>
            <a:ext cx="164592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88" name="Text 86"/>
          <p:cNvSpPr/>
          <p:nvPr/>
        </p:nvSpPr>
        <p:spPr>
          <a:xfrm>
            <a:off x="5669280" y="5047488"/>
            <a:ext cx="1554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20" dirty="0">
                <a:solidFill>
                  <a:srgbClr val="0D1B2A"/>
                </a:solidFill>
              </a:rPr>
              <a:t>Funktionskrav</a:t>
            </a:r>
            <a:endParaRPr lang="en-US" sz="720" dirty="0"/>
          </a:p>
        </p:txBody>
      </p:sp>
      <p:sp>
        <p:nvSpPr>
          <p:cNvPr id="89" name="Shape 87"/>
          <p:cNvSpPr/>
          <p:nvPr/>
        </p:nvSpPr>
        <p:spPr>
          <a:xfrm>
            <a:off x="7269480" y="4974336"/>
            <a:ext cx="105156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90" name="Text 88"/>
          <p:cNvSpPr/>
          <p:nvPr/>
        </p:nvSpPr>
        <p:spPr>
          <a:xfrm>
            <a:off x="7315200" y="5047488"/>
            <a:ext cx="960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20" dirty="0">
                <a:solidFill>
                  <a:srgbClr val="0D1B2A"/>
                </a:solidFill>
              </a:rPr>
              <a:t>Must</a:t>
            </a:r>
            <a:endParaRPr lang="en-US" sz="720" dirty="0"/>
          </a:p>
        </p:txBody>
      </p:sp>
      <p:sp>
        <p:nvSpPr>
          <p:cNvPr id="91" name="Shape 89"/>
          <p:cNvSpPr/>
          <p:nvPr/>
        </p:nvSpPr>
        <p:spPr>
          <a:xfrm>
            <a:off x="8321040" y="4974336"/>
            <a:ext cx="26974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92" name="Text 90"/>
          <p:cNvSpPr/>
          <p:nvPr/>
        </p:nvSpPr>
        <p:spPr>
          <a:xfrm>
            <a:off x="8366760" y="5047488"/>
            <a:ext cx="2606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20" dirty="0"/>
          </a:p>
        </p:txBody>
      </p:sp>
      <p:sp>
        <p:nvSpPr>
          <p:cNvPr id="93" name="Shape 91"/>
          <p:cNvSpPr/>
          <p:nvPr/>
        </p:nvSpPr>
        <p:spPr>
          <a:xfrm>
            <a:off x="411480" y="5449824"/>
            <a:ext cx="10972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94" name="Text 92"/>
          <p:cNvSpPr/>
          <p:nvPr/>
        </p:nvSpPr>
        <p:spPr>
          <a:xfrm>
            <a:off x="457200" y="5522976"/>
            <a:ext cx="1005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20" dirty="0">
                <a:solidFill>
                  <a:srgbClr val="0D1B2A"/>
                </a:solidFill>
              </a:rPr>
              <a:t>REQ-002</a:t>
            </a:r>
            <a:endParaRPr lang="en-US" sz="720" dirty="0"/>
          </a:p>
        </p:txBody>
      </p:sp>
      <p:sp>
        <p:nvSpPr>
          <p:cNvPr id="95" name="Shape 93"/>
          <p:cNvSpPr/>
          <p:nvPr/>
        </p:nvSpPr>
        <p:spPr>
          <a:xfrm>
            <a:off x="1508760" y="5449824"/>
            <a:ext cx="196596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96" name="Text 94"/>
          <p:cNvSpPr/>
          <p:nvPr/>
        </p:nvSpPr>
        <p:spPr>
          <a:xfrm>
            <a:off x="1554480" y="5522976"/>
            <a:ext cx="1874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20" dirty="0"/>
          </a:p>
        </p:txBody>
      </p:sp>
      <p:sp>
        <p:nvSpPr>
          <p:cNvPr id="97" name="Shape 95"/>
          <p:cNvSpPr/>
          <p:nvPr/>
        </p:nvSpPr>
        <p:spPr>
          <a:xfrm>
            <a:off x="3474720" y="5449824"/>
            <a:ext cx="214884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98" name="Text 96"/>
          <p:cNvSpPr/>
          <p:nvPr/>
        </p:nvSpPr>
        <p:spPr>
          <a:xfrm>
            <a:off x="3520440" y="5522976"/>
            <a:ext cx="2057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20" dirty="0"/>
          </a:p>
        </p:txBody>
      </p:sp>
      <p:sp>
        <p:nvSpPr>
          <p:cNvPr id="99" name="Shape 97"/>
          <p:cNvSpPr/>
          <p:nvPr/>
        </p:nvSpPr>
        <p:spPr>
          <a:xfrm>
            <a:off x="5623560" y="5449824"/>
            <a:ext cx="164592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00" name="Text 98"/>
          <p:cNvSpPr/>
          <p:nvPr/>
        </p:nvSpPr>
        <p:spPr>
          <a:xfrm>
            <a:off x="5669280" y="5522976"/>
            <a:ext cx="1554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20" dirty="0">
                <a:solidFill>
                  <a:srgbClr val="0D1B2A"/>
                </a:solidFill>
              </a:rPr>
              <a:t>Funktionskrav</a:t>
            </a:r>
            <a:endParaRPr lang="en-US" sz="720" dirty="0"/>
          </a:p>
        </p:txBody>
      </p:sp>
      <p:sp>
        <p:nvSpPr>
          <p:cNvPr id="101" name="Shape 99"/>
          <p:cNvSpPr/>
          <p:nvPr/>
        </p:nvSpPr>
        <p:spPr>
          <a:xfrm>
            <a:off x="7269480" y="5449824"/>
            <a:ext cx="105156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02" name="Text 100"/>
          <p:cNvSpPr/>
          <p:nvPr/>
        </p:nvSpPr>
        <p:spPr>
          <a:xfrm>
            <a:off x="7315200" y="5522976"/>
            <a:ext cx="960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20" dirty="0">
                <a:solidFill>
                  <a:srgbClr val="0D1B2A"/>
                </a:solidFill>
              </a:rPr>
              <a:t>Must</a:t>
            </a:r>
            <a:endParaRPr lang="en-US" sz="720" dirty="0"/>
          </a:p>
        </p:txBody>
      </p:sp>
      <p:sp>
        <p:nvSpPr>
          <p:cNvPr id="103" name="Shape 101"/>
          <p:cNvSpPr/>
          <p:nvPr/>
        </p:nvSpPr>
        <p:spPr>
          <a:xfrm>
            <a:off x="8321040" y="5449824"/>
            <a:ext cx="2697480" cy="411480"/>
          </a:xfrm>
          <a:prstGeom prst="rect">
            <a:avLst/>
          </a:prstGeom>
          <a:solidFill>
            <a:srgbClr val="F5F7FA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04" name="Text 102"/>
          <p:cNvSpPr/>
          <p:nvPr/>
        </p:nvSpPr>
        <p:spPr>
          <a:xfrm>
            <a:off x="8366760" y="5522976"/>
            <a:ext cx="2606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20" dirty="0"/>
          </a:p>
        </p:txBody>
      </p:sp>
      <p:sp>
        <p:nvSpPr>
          <p:cNvPr id="105" name="Shape 103"/>
          <p:cNvSpPr/>
          <p:nvPr/>
        </p:nvSpPr>
        <p:spPr>
          <a:xfrm>
            <a:off x="411480" y="5925312"/>
            <a:ext cx="10972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06" name="Text 104"/>
          <p:cNvSpPr/>
          <p:nvPr/>
        </p:nvSpPr>
        <p:spPr>
          <a:xfrm>
            <a:off x="457200" y="5998464"/>
            <a:ext cx="1005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20" dirty="0">
                <a:solidFill>
                  <a:srgbClr val="0D1B2A"/>
                </a:solidFill>
              </a:rPr>
              <a:t>REQ-003</a:t>
            </a:r>
            <a:endParaRPr lang="en-US" sz="720" dirty="0"/>
          </a:p>
        </p:txBody>
      </p:sp>
      <p:sp>
        <p:nvSpPr>
          <p:cNvPr id="107" name="Shape 105"/>
          <p:cNvSpPr/>
          <p:nvPr/>
        </p:nvSpPr>
        <p:spPr>
          <a:xfrm>
            <a:off x="1508760" y="5925312"/>
            <a:ext cx="196596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08" name="Text 106"/>
          <p:cNvSpPr/>
          <p:nvPr/>
        </p:nvSpPr>
        <p:spPr>
          <a:xfrm>
            <a:off x="1554480" y="5998464"/>
            <a:ext cx="1874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20" dirty="0"/>
          </a:p>
        </p:txBody>
      </p:sp>
      <p:sp>
        <p:nvSpPr>
          <p:cNvPr id="109" name="Shape 107"/>
          <p:cNvSpPr/>
          <p:nvPr/>
        </p:nvSpPr>
        <p:spPr>
          <a:xfrm>
            <a:off x="3474720" y="5925312"/>
            <a:ext cx="214884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10" name="Text 108"/>
          <p:cNvSpPr/>
          <p:nvPr/>
        </p:nvSpPr>
        <p:spPr>
          <a:xfrm>
            <a:off x="3520440" y="5998464"/>
            <a:ext cx="2057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20" dirty="0"/>
          </a:p>
        </p:txBody>
      </p:sp>
      <p:sp>
        <p:nvSpPr>
          <p:cNvPr id="111" name="Shape 109"/>
          <p:cNvSpPr/>
          <p:nvPr/>
        </p:nvSpPr>
        <p:spPr>
          <a:xfrm>
            <a:off x="5623560" y="5925312"/>
            <a:ext cx="164592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12" name="Text 110"/>
          <p:cNvSpPr/>
          <p:nvPr/>
        </p:nvSpPr>
        <p:spPr>
          <a:xfrm>
            <a:off x="5669280" y="5998464"/>
            <a:ext cx="1554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20" dirty="0">
                <a:solidFill>
                  <a:srgbClr val="0D1B2A"/>
                </a:solidFill>
              </a:rPr>
              <a:t>Funktionskrav</a:t>
            </a:r>
            <a:endParaRPr lang="en-US" sz="720" dirty="0"/>
          </a:p>
        </p:txBody>
      </p:sp>
      <p:sp>
        <p:nvSpPr>
          <p:cNvPr id="113" name="Shape 111"/>
          <p:cNvSpPr/>
          <p:nvPr/>
        </p:nvSpPr>
        <p:spPr>
          <a:xfrm>
            <a:off x="7269480" y="5925312"/>
            <a:ext cx="105156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14" name="Text 112"/>
          <p:cNvSpPr/>
          <p:nvPr/>
        </p:nvSpPr>
        <p:spPr>
          <a:xfrm>
            <a:off x="7315200" y="5998464"/>
            <a:ext cx="960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20" dirty="0">
                <a:solidFill>
                  <a:srgbClr val="0D1B2A"/>
                </a:solidFill>
              </a:rPr>
              <a:t>Must</a:t>
            </a:r>
            <a:endParaRPr lang="en-US" sz="720" dirty="0"/>
          </a:p>
        </p:txBody>
      </p:sp>
      <p:sp>
        <p:nvSpPr>
          <p:cNvPr id="115" name="Shape 113"/>
          <p:cNvSpPr/>
          <p:nvPr/>
        </p:nvSpPr>
        <p:spPr>
          <a:xfrm>
            <a:off x="8321040" y="5925312"/>
            <a:ext cx="2697480" cy="411480"/>
          </a:xfrm>
          <a:prstGeom prst="rect">
            <a:avLst/>
          </a:prstGeom>
          <a:solidFill>
            <a:srgbClr val="FFFFFF"/>
          </a:solidFill>
          <a:ln w="5080">
            <a:solidFill>
              <a:srgbClr val="D8DEE8"/>
            </a:solidFill>
            <a:prstDash val="solid"/>
          </a:ln>
        </p:spPr>
        <p:txBody>
          <a:bodyPr/>
          <a:lstStyle/>
          <a:p>
            <a:endParaRPr lang="en-DK"/>
          </a:p>
        </p:txBody>
      </p:sp>
      <p:sp>
        <p:nvSpPr>
          <p:cNvPr id="116" name="Text 114"/>
          <p:cNvSpPr/>
          <p:nvPr/>
        </p:nvSpPr>
        <p:spPr>
          <a:xfrm>
            <a:off x="8366760" y="5998464"/>
            <a:ext cx="2606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578</Words>
  <Application>Microsoft Office PowerPoint</Application>
  <PresentationFormat>Widescreen</PresentationFormat>
  <Paragraphs>182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CAAP3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Proces-template</dc:title>
  <dc:subject>Proces-template</dc:subject>
  <dc:creator>CAAP3 Consulting</dc:creator>
  <cp:lastModifiedBy>Maria Skaale</cp:lastModifiedBy>
  <cp:revision>3</cp:revision>
  <dcterms:created xsi:type="dcterms:W3CDTF">2026-05-19T09:40:30Z</dcterms:created>
  <dcterms:modified xsi:type="dcterms:W3CDTF">2026-05-19T10:23:48Z</dcterms:modified>
</cp:coreProperties>
</file>